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70" r:id="rId2"/>
    <p:sldId id="454" r:id="rId3"/>
    <p:sldId id="290" r:id="rId4"/>
    <p:sldId id="327" r:id="rId5"/>
    <p:sldId id="257" r:id="rId6"/>
    <p:sldId id="269" r:id="rId7"/>
    <p:sldId id="262" r:id="rId8"/>
    <p:sldId id="458" r:id="rId9"/>
    <p:sldId id="459" r:id="rId10"/>
    <p:sldId id="316" r:id="rId11"/>
    <p:sldId id="324" r:id="rId12"/>
    <p:sldId id="328" r:id="rId13"/>
    <p:sldId id="264" r:id="rId14"/>
    <p:sldId id="296" r:id="rId15"/>
    <p:sldId id="329" r:id="rId16"/>
    <p:sldId id="317" r:id="rId17"/>
    <p:sldId id="319" r:id="rId18"/>
    <p:sldId id="320" r:id="rId19"/>
    <p:sldId id="265" r:id="rId20"/>
    <p:sldId id="300" r:id="rId21"/>
    <p:sldId id="453" r:id="rId22"/>
    <p:sldId id="266" r:id="rId23"/>
    <p:sldId id="322" r:id="rId24"/>
    <p:sldId id="457" r:id="rId25"/>
    <p:sldId id="451" r:id="rId26"/>
    <p:sldId id="305" r:id="rId27"/>
    <p:sldId id="272" r:id="rId28"/>
    <p:sldId id="286" r:id="rId29"/>
    <p:sldId id="325" r:id="rId30"/>
    <p:sldId id="294" r:id="rId31"/>
    <p:sldId id="314" r:id="rId32"/>
    <p:sldId id="450" r:id="rId33"/>
    <p:sldId id="331" r:id="rId34"/>
    <p:sldId id="277" r:id="rId35"/>
    <p:sldId id="333" r:id="rId36"/>
    <p:sldId id="303" r:id="rId37"/>
    <p:sldId id="334" r:id="rId38"/>
    <p:sldId id="282" r:id="rId39"/>
    <p:sldId id="283" r:id="rId40"/>
    <p:sldId id="285" r:id="rId41"/>
    <p:sldId id="397" r:id="rId42"/>
    <p:sldId id="389" r:id="rId43"/>
    <p:sldId id="455" r:id="rId44"/>
    <p:sldId id="456" r:id="rId45"/>
    <p:sldId id="405" r:id="rId46"/>
    <p:sldId id="326" r:id="rId47"/>
    <p:sldId id="33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8" autoAdjust="0"/>
    <p:restoredTop sz="77641" autoAdjust="0"/>
  </p:normalViewPr>
  <p:slideViewPr>
    <p:cSldViewPr>
      <p:cViewPr varScale="1">
        <p:scale>
          <a:sx n="85" d="100"/>
          <a:sy n="85" d="100"/>
        </p:scale>
        <p:origin x="176" y="696"/>
      </p:cViewPr>
      <p:guideLst>
        <p:guide orient="horz" pos="2160"/>
        <p:guide pos="3840"/>
      </p:guideLst>
    </p:cSldViewPr>
  </p:slideViewPr>
  <p:notesTextViewPr>
    <p:cViewPr>
      <p:scale>
        <a:sx n="1" d="1"/>
        <a:sy n="1" d="1"/>
      </p:scale>
      <p:origin x="0" y="0"/>
    </p:cViewPr>
  </p:notesTextViewPr>
  <p:sorterViewPr>
    <p:cViewPr>
      <p:scale>
        <a:sx n="75" d="100"/>
        <a:sy n="75" d="100"/>
      </p:scale>
      <p:origin x="0" y="1136"/>
    </p:cViewPr>
  </p:sorterViewPr>
  <p:notesViewPr>
    <p:cSldViewPr>
      <p:cViewPr varScale="1">
        <p:scale>
          <a:sx n="41" d="100"/>
          <a:sy n="41" d="100"/>
        </p:scale>
        <p:origin x="2270" y="2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8AFB7D-5D57-4162-B7A0-919D2DC8B603}" type="datetimeFigureOut">
              <a:rPr lang="en-US" smtClean="0"/>
              <a:t>2/8/22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32DED9-37B2-4DAB-AA69-8B9C77F4117E}" type="slidenum">
              <a:rPr lang="en-US" smtClean="0"/>
              <a:t>‹#›</a:t>
            </a:fld>
            <a:endParaRPr lang="en-US"/>
          </a:p>
        </p:txBody>
      </p:sp>
    </p:spTree>
    <p:extLst>
      <p:ext uri="{BB962C8B-B14F-4D97-AF65-F5344CB8AC3E}">
        <p14:creationId xmlns:p14="http://schemas.microsoft.com/office/powerpoint/2010/main" val="196155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This and crease play are THE MOST important things we do as officials: goals win gams, possession are opportunities for goals.</a:t>
            </a:r>
          </a:p>
        </p:txBody>
      </p:sp>
      <p:sp>
        <p:nvSpPr>
          <p:cNvPr id="4" name="Slide Number Placeholder 3"/>
          <p:cNvSpPr>
            <a:spLocks noGrp="1"/>
          </p:cNvSpPr>
          <p:nvPr>
            <p:ph type="sldNum" sz="quarter" idx="10"/>
          </p:nvPr>
        </p:nvSpPr>
        <p:spPr/>
        <p:txBody>
          <a:bodyPr/>
          <a:lstStyle/>
          <a:p>
            <a:fld id="{CD6E730F-E7E8-4B69-BF58-0ECBA544D13A}"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096427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Single: Down, adjust sticks.  </a:t>
            </a:r>
          </a:p>
          <a:p>
            <a:r>
              <a:rPr lang="en-US" sz="2400" dirty="0"/>
              <a:t>LL: looks to make</a:t>
            </a:r>
            <a:r>
              <a:rPr lang="en-US" sz="2400" baseline="0" dirty="0"/>
              <a:t> sure neutral zone is clean, sticks are parallel and on ground.</a:t>
            </a:r>
          </a:p>
          <a:p>
            <a:r>
              <a:rPr lang="en-US" sz="2400" baseline="0" dirty="0"/>
              <a:t>Single: places ball.  Say “Set” quietly (no need to yell) with HAND ON STICKS.  Backs away, blows whistle.</a:t>
            </a:r>
          </a:p>
          <a:p>
            <a:r>
              <a:rPr lang="en-US" sz="2400" baseline="0" dirty="0"/>
              <a:t>LL: should have most violations.</a:t>
            </a:r>
            <a:endParaRPr lang="en-US" sz="2400" dirty="0"/>
          </a:p>
        </p:txBody>
      </p:sp>
      <p:sp>
        <p:nvSpPr>
          <p:cNvPr id="4" name="Slide Number Placeholder 3"/>
          <p:cNvSpPr>
            <a:spLocks noGrp="1"/>
          </p:cNvSpPr>
          <p:nvPr>
            <p:ph type="sldNum" sz="quarter" idx="10"/>
          </p:nvPr>
        </p:nvSpPr>
        <p:spPr/>
        <p:txBody>
          <a:bodyPr/>
          <a:lstStyle/>
          <a:p>
            <a:fld id="{D993B941-2EC9-44FE-BF2B-DE618360755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06744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Rules 4-3-3 d states that during </a:t>
            </a:r>
            <a:r>
              <a:rPr lang="en-US" dirty="0" err="1"/>
              <a:t>faceoffs</a:t>
            </a:r>
            <a:r>
              <a:rPr lang="en-US" dirty="0"/>
              <a:t> the reverse surfaces of crosses must match evenly so that the top of one head lines up with the throat of the other and they are perpendicular to the ground. GLOA trainers began to introduce this mechanic last spring. The expression “tip to stop” provides a good visual.</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Rules 4-3-3 d </a:t>
            </a:r>
            <a:r>
              <a:rPr lang="en-US" dirty="0"/>
              <a:t>states that during </a:t>
            </a:r>
            <a:r>
              <a:rPr lang="en-US" dirty="0" err="1"/>
              <a:t>faceoffs</a:t>
            </a:r>
            <a:r>
              <a:rPr lang="en-US"/>
              <a:t> the reverse surfaces of crosses must match evenly.</a:t>
            </a:r>
          </a:p>
          <a:p>
            <a:endParaRPr lang="en-US" dirty="0"/>
          </a:p>
        </p:txBody>
      </p:sp>
      <p:sp>
        <p:nvSpPr>
          <p:cNvPr id="4" name="Slide Number Placeholder 3"/>
          <p:cNvSpPr>
            <a:spLocks noGrp="1"/>
          </p:cNvSpPr>
          <p:nvPr>
            <p:ph type="sldNum" sz="quarter" idx="10"/>
          </p:nvPr>
        </p:nvSpPr>
        <p:spPr/>
        <p:txBody>
          <a:bodyPr/>
          <a:lstStyle/>
          <a:p>
            <a:fld id="{6232DED9-37B2-4DAB-AA69-8B9C77F4117E}" type="slidenum">
              <a:rPr lang="en-US" smtClean="0"/>
              <a:t>11</a:t>
            </a:fld>
            <a:endParaRPr lang="en-US"/>
          </a:p>
        </p:txBody>
      </p:sp>
    </p:spTree>
    <p:extLst>
      <p:ext uri="{BB962C8B-B14F-4D97-AF65-F5344CB8AC3E}">
        <p14:creationId xmlns:p14="http://schemas.microsoft.com/office/powerpoint/2010/main" val="3938444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All of these</a:t>
            </a:r>
            <a:r>
              <a:rPr lang="en-US" sz="2400" b="0" baseline="0" dirty="0"/>
              <a:t> images show a different illegal face-off position. At lower levels of play it may be permissible to tell the players what to fix if they are lined up incorrectly. At higher levels of play you should not spend an excessive amount of time correcting the positioning. Stand the players up and turn the ball over to the opposing team. Inform the coach what the problem was if he asks at the next available opportunity.</a:t>
            </a:r>
            <a:endParaRPr lang="en-US" sz="2400" b="0" dirty="0"/>
          </a:p>
          <a:p>
            <a:endParaRPr lang="en-US" sz="2400"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54525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EXPLAIN THIS! MOST DO NOT KNOW</a:t>
            </a:r>
          </a:p>
          <a:p>
            <a:endParaRPr lang="en-US" sz="2400" dirty="0"/>
          </a:p>
          <a:p>
            <a:r>
              <a:rPr lang="en-US" sz="2400" dirty="0"/>
              <a:t>Face-off players must also:</a:t>
            </a:r>
          </a:p>
          <a:p>
            <a:pPr marL="342900" indent="-342900">
              <a:buFont typeface="Arial" panose="020B0604020202020204" pitchFamily="34" charset="0"/>
              <a:buChar char="•"/>
            </a:pPr>
            <a:r>
              <a:rPr lang="en-US" sz="2400" dirty="0"/>
              <a:t>Have their sticks parallel to the line and not touching the line</a:t>
            </a:r>
          </a:p>
          <a:p>
            <a:pPr marL="342900" indent="-342900">
              <a:buFont typeface="Arial" panose="020B0604020202020204" pitchFamily="34" charset="0"/>
              <a:buChar char="•"/>
            </a:pPr>
            <a:r>
              <a:rPr lang="en-US" sz="2400" dirty="0"/>
              <a:t>Sticks vertical and not leaning over the ball or line</a:t>
            </a:r>
          </a:p>
          <a:p>
            <a:pPr marL="342900" indent="-342900">
              <a:buFont typeface="Arial" panose="020B0604020202020204" pitchFamily="34" charset="0"/>
              <a:buChar char="•"/>
            </a:pPr>
            <a:r>
              <a:rPr lang="en-US" sz="2400" dirty="0"/>
              <a:t>Entire body to the left of the throat of their crosse</a:t>
            </a:r>
          </a:p>
          <a:p>
            <a:pPr marL="342900" indent="-342900">
              <a:buFont typeface="Arial" panose="020B0604020202020204" pitchFamily="34" charset="0"/>
              <a:buChar char="•"/>
            </a:pPr>
            <a:r>
              <a:rPr lang="en-US" sz="2400" dirty="0"/>
              <a:t>Helmet not leaning over the ball (may lean over the line)</a:t>
            </a:r>
          </a:p>
          <a:p>
            <a:endParaRPr lang="en-US" sz="2400"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754525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All of these</a:t>
            </a:r>
            <a:r>
              <a:rPr lang="en-US" sz="2400" b="0" baseline="0" dirty="0"/>
              <a:t> images show a different illegal face-off position. At lower levels of play it may be permissible to tell the players what to fix if they are lined up incorrectly. At higher levels of play you should not spend an excessive amount of time correcting the positioning. Stand the players up and turn the ball over to the opposing team. Inform the coach what the problem was if he asks at the next available opportunity.</a:t>
            </a:r>
            <a:endParaRPr lang="en-US" sz="2400" b="0" dirty="0"/>
          </a:p>
          <a:p>
            <a:r>
              <a:rPr lang="en-US" sz="2400" dirty="0"/>
              <a:t>b</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54525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000" dirty="0"/>
          </a:p>
          <a:p>
            <a:r>
              <a:rPr lang="en-US" sz="2000" dirty="0"/>
              <a:t>“Each player must have both hands wrapped around the handle of his own crosse, touching the ground. ”</a:t>
            </a:r>
          </a:p>
          <a:p>
            <a:endParaRPr lang="en-US" sz="2000" dirty="0"/>
          </a:p>
          <a:p>
            <a:r>
              <a:rPr lang="en-US" sz="2000" dirty="0"/>
              <a:t>Excerpt From: NFHS. “2018 NFHS Boys Lacrosse Rules Book.” </a:t>
            </a:r>
            <a:r>
              <a:rPr lang="en-US" sz="2000" dirty="0" err="1"/>
              <a:t>iBooks</a:t>
            </a:r>
            <a:r>
              <a:rPr lang="en-US" sz="2000" dirty="0"/>
              <a:t>. https://</a:t>
            </a:r>
            <a:r>
              <a:rPr lang="en-US" sz="2000" dirty="0" err="1"/>
              <a:t>itunes.apple.com</a:t>
            </a:r>
            <a:r>
              <a:rPr lang="en-US" sz="2000" dirty="0"/>
              <a:t>/us/book/2018-nfhs-boys-lacrosse-rules-book/id1316615151?mt=11</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15</a:t>
            </a:fld>
            <a:endParaRPr lang="en-US">
              <a:solidFill>
                <a:prstClr val="black"/>
              </a:solidFill>
            </a:endParaRPr>
          </a:p>
        </p:txBody>
      </p:sp>
      <p:sp>
        <p:nvSpPr>
          <p:cNvPr id="5" name="Notes Placeholder 2"/>
          <p:cNvSpPr txBox="1">
            <a:spLocks/>
          </p:cNvSpPr>
          <p:nvPr/>
        </p:nvSpPr>
        <p:spPr>
          <a:xfrm>
            <a:off x="838200" y="4495800"/>
            <a:ext cx="5486400" cy="411480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2400" dirty="0"/>
              <a:t>Hand off ground!</a:t>
            </a:r>
          </a:p>
        </p:txBody>
      </p:sp>
    </p:spTree>
    <p:extLst>
      <p:ext uri="{BB962C8B-B14F-4D97-AF65-F5344CB8AC3E}">
        <p14:creationId xmlns:p14="http://schemas.microsoft.com/office/powerpoint/2010/main" val="275452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Single: Down, adjust sticks.  </a:t>
            </a:r>
          </a:p>
          <a:p>
            <a:endParaRPr lang="en-US" sz="2400" dirty="0"/>
          </a:p>
          <a:p>
            <a:endParaRPr lang="en-US" sz="2400" dirty="0"/>
          </a:p>
        </p:txBody>
      </p:sp>
      <p:sp>
        <p:nvSpPr>
          <p:cNvPr id="4" name="Slide Number Placeholder 3"/>
          <p:cNvSpPr>
            <a:spLocks noGrp="1"/>
          </p:cNvSpPr>
          <p:nvPr>
            <p:ph type="sldNum" sz="quarter" idx="10"/>
          </p:nvPr>
        </p:nvSpPr>
        <p:spPr/>
        <p:txBody>
          <a:bodyPr/>
          <a:lstStyle/>
          <a:p>
            <a:fld id="{D993B941-2EC9-44FE-BF2B-DE618360755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510686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Adjust sticks, place</a:t>
            </a:r>
            <a:r>
              <a:rPr lang="en-US" sz="2400" baseline="0" dirty="0"/>
              <a:t> ball, set with </a:t>
            </a:r>
            <a:r>
              <a:rPr lang="en-US" sz="2400" b="1" baseline="0" dirty="0"/>
              <a:t>hand on sticks</a:t>
            </a:r>
            <a:r>
              <a:rPr lang="en-US" sz="2400" baseline="0" dirty="0"/>
              <a:t>. Back away.</a:t>
            </a:r>
          </a:p>
          <a:p>
            <a:r>
              <a:rPr lang="en-US" sz="2400" baseline="0" dirty="0"/>
              <a:t>Whistle has to be in mouth.</a:t>
            </a:r>
            <a:endParaRPr lang="en-US" sz="2400" dirty="0"/>
          </a:p>
        </p:txBody>
      </p:sp>
      <p:sp>
        <p:nvSpPr>
          <p:cNvPr id="4" name="Slide Number Placeholder 3"/>
          <p:cNvSpPr>
            <a:spLocks noGrp="1"/>
          </p:cNvSpPr>
          <p:nvPr>
            <p:ph type="sldNum" sz="quarter" idx="10"/>
          </p:nvPr>
        </p:nvSpPr>
        <p:spPr/>
        <p:txBody>
          <a:bodyPr/>
          <a:lstStyle/>
          <a:p>
            <a:fld id="{D993B941-2EC9-44FE-BF2B-DE6183607551}" type="slidenum">
              <a:rPr lang="en-US" smtClean="0"/>
              <a:t>17</a:t>
            </a:fld>
            <a:endParaRPr lang="en-US"/>
          </a:p>
        </p:txBody>
      </p:sp>
    </p:spTree>
    <p:extLst>
      <p:ext uri="{BB962C8B-B14F-4D97-AF65-F5344CB8AC3E}">
        <p14:creationId xmlns:p14="http://schemas.microsoft.com/office/powerpoint/2010/main" val="4042165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096000" cy="4114800"/>
          </a:xfrm>
        </p:spPr>
        <p:txBody>
          <a:bodyPr/>
          <a:lstStyle/>
          <a:p>
            <a:r>
              <a:rPr lang="en-US" sz="2000" baseline="0" dirty="0"/>
              <a:t>Back away slowly with whistle in mouth: blow whistle as you back out. </a:t>
            </a:r>
          </a:p>
          <a:p>
            <a:endParaRPr lang="en-US" sz="2000" baseline="0" dirty="0"/>
          </a:p>
          <a:p>
            <a:r>
              <a:rPr lang="en-US" sz="2000" b="1" dirty="0"/>
              <a:t>Officials must communicate</a:t>
            </a:r>
            <a:r>
              <a:rPr lang="en-US" sz="2000" b="0" dirty="0"/>
              <a:t> – Do not be in a rush to start the face-off.</a:t>
            </a:r>
            <a:r>
              <a:rPr lang="en-US" sz="2000" b="0" baseline="0" dirty="0"/>
              <a:t> Look to your partner on the wing line and make sure you are getting the “ready” signal. If you are the wing official and your partner is starting the face-off and the field is not set, get his attention and make sure the field is set properly.</a:t>
            </a:r>
          </a:p>
          <a:p>
            <a:endParaRPr lang="en-US" sz="2000" b="0" baseline="0" dirty="0"/>
          </a:p>
          <a:p>
            <a:r>
              <a:rPr lang="en-US" sz="2000" b="1" baseline="0" dirty="0"/>
              <a:t>Vary the whistle</a:t>
            </a:r>
            <a:r>
              <a:rPr lang="en-US" sz="2000" b="0" baseline="0" dirty="0"/>
              <a:t> – The timing of the whistle should vary on each faceoff to prevent players from timing the whistle. One step, whistle, three steps whistle. Vary according to your judgment and ability to back out.</a:t>
            </a:r>
            <a:endParaRPr lang="en-US" sz="2000" dirty="0"/>
          </a:p>
        </p:txBody>
      </p:sp>
      <p:sp>
        <p:nvSpPr>
          <p:cNvPr id="4" name="Slide Number Placeholder 3"/>
          <p:cNvSpPr>
            <a:spLocks noGrp="1"/>
          </p:cNvSpPr>
          <p:nvPr>
            <p:ph type="sldNum" sz="quarter" idx="10"/>
          </p:nvPr>
        </p:nvSpPr>
        <p:spPr/>
        <p:txBody>
          <a:bodyPr/>
          <a:lstStyle/>
          <a:p>
            <a:fld id="{D993B941-2EC9-44FE-BF2B-DE6183607551}" type="slidenum">
              <a:rPr lang="en-US" smtClean="0"/>
              <a:t>18</a:t>
            </a:fld>
            <a:endParaRPr lang="en-US"/>
          </a:p>
        </p:txBody>
      </p:sp>
    </p:spTree>
    <p:extLst>
      <p:ext uri="{BB962C8B-B14F-4D97-AF65-F5344CB8AC3E}">
        <p14:creationId xmlns:p14="http://schemas.microsoft.com/office/powerpoint/2010/main" val="2909253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Rule</a:t>
            </a:r>
            <a:r>
              <a:rPr lang="en-US" sz="2400" baseline="0" dirty="0"/>
              <a:t> 4:3 Art 3-5</a:t>
            </a:r>
          </a:p>
          <a:p>
            <a:endParaRPr lang="en-US" sz="2400" dirty="0"/>
          </a:p>
          <a:p>
            <a:r>
              <a:rPr lang="en-US" sz="2400" dirty="0"/>
              <a:t>Be sure to communicate to partner</a:t>
            </a:r>
            <a:r>
              <a:rPr lang="en-US" sz="2400" baseline="0" dirty="0"/>
              <a:t> and coach what happened.  </a:t>
            </a:r>
            <a:endParaRPr lang="en-US" sz="2400" dirty="0"/>
          </a:p>
          <a:p>
            <a:endParaRPr lang="en-US" sz="2400" dirty="0"/>
          </a:p>
          <a:p>
            <a:r>
              <a:rPr lang="en-US" sz="2400" dirty="0"/>
              <a:t>MAKE A CALL!</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059211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faceoff is a critical part of lacrosse, more possessions = more scoring opportunities.</a:t>
            </a:r>
          </a:p>
          <a:p>
            <a:endParaRPr lang="en-US" dirty="0"/>
          </a:p>
          <a:p>
            <a:r>
              <a:rPr lang="en-US" dirty="0"/>
              <a:t>It is one of the few times on the lacrosse field we as officials know what is about to happen,</a:t>
            </a:r>
          </a:p>
          <a:p>
            <a:endParaRPr lang="en-US" dirty="0"/>
          </a:p>
          <a:p>
            <a:r>
              <a:rPr lang="en-US" dirty="0"/>
              <a:t>Some rules  </a:t>
            </a:r>
            <a:r>
              <a:rPr lang="en-US"/>
              <a:t>and exceptions ONLT </a:t>
            </a:r>
            <a:r>
              <a:rPr lang="en-US" dirty="0"/>
              <a:t>apply to </a:t>
            </a:r>
            <a:r>
              <a:rPr lang="en-US"/>
              <a:t>faceoffs,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232DED9-37B2-4DAB-AA69-8B9C77F4117E}" type="slidenum">
              <a:rPr lang="en-US" smtClean="0"/>
              <a:t>2</a:t>
            </a:fld>
            <a:endParaRPr lang="en-US"/>
          </a:p>
        </p:txBody>
      </p:sp>
    </p:spTree>
    <p:extLst>
      <p:ext uri="{BB962C8B-B14F-4D97-AF65-F5344CB8AC3E}">
        <p14:creationId xmlns:p14="http://schemas.microsoft.com/office/powerpoint/2010/main" val="1254768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sz="2400" dirty="0"/>
              <a:t>Pinch and pop is legal as long as….</a:t>
            </a:r>
          </a:p>
        </p:txBody>
      </p:sp>
      <p:sp>
        <p:nvSpPr>
          <p:cNvPr id="4" name="Slide Number Placeholder 3"/>
          <p:cNvSpPr>
            <a:spLocks noGrp="1"/>
          </p:cNvSpPr>
          <p:nvPr>
            <p:ph type="sldNum" sz="quarter" idx="10"/>
          </p:nvPr>
        </p:nvSpPr>
        <p:spPr/>
        <p:txBody>
          <a:bodyPr/>
          <a:lstStyle/>
          <a:p>
            <a:fld id="{6232DED9-37B2-4DAB-AA69-8B9C77F4117E}" type="slidenum">
              <a:rPr lang="en-US" smtClean="0"/>
              <a:t>20</a:t>
            </a:fld>
            <a:endParaRPr lang="en-US"/>
          </a:p>
        </p:txBody>
      </p:sp>
    </p:spTree>
    <p:extLst>
      <p:ext uri="{BB962C8B-B14F-4D97-AF65-F5344CB8AC3E}">
        <p14:creationId xmlns:p14="http://schemas.microsoft.com/office/powerpoint/2010/main" val="199447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Rule 4:3 Art. 5 Player may not use his body or crosse to hold or pin down the crosse of the opponent. </a:t>
            </a:r>
          </a:p>
          <a:p>
            <a:endParaRPr lang="en-US" sz="2400" dirty="0"/>
          </a:p>
          <a:p>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This is an exception to holding an opponent’s crosse during a loose ball rule. </a:t>
            </a:r>
          </a:p>
          <a:p>
            <a:endParaRPr lang="en-US" sz="2400"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198925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Legal Contact or Holding (faceoff)? https://www.youtube.com/watch?v=O2xxDxG6_Mw</a:t>
            </a:r>
          </a:p>
          <a:p>
            <a:r>
              <a:rPr lang="en-US" sz="1200" b="0" i="0" kern="1200" dirty="0">
                <a:solidFill>
                  <a:schemeClr val="tx1"/>
                </a:solidFill>
                <a:effectLst/>
                <a:latin typeface="+mn-lt"/>
                <a:ea typeface="+mn-ea"/>
                <a:cs typeface="+mn-cs"/>
              </a:rPr>
              <a:t>Who makes</a:t>
            </a:r>
            <a:r>
              <a:rPr lang="en-US" sz="1200" b="0" i="0" kern="1200" baseline="0" dirty="0">
                <a:solidFill>
                  <a:schemeClr val="tx1"/>
                </a:solidFill>
                <a:effectLst/>
                <a:latin typeface="+mn-lt"/>
                <a:ea typeface="+mn-ea"/>
                <a:cs typeface="+mn-cs"/>
              </a:rPr>
              <a:t> the call?</a:t>
            </a:r>
          </a:p>
          <a:p>
            <a:r>
              <a:rPr lang="en-US" sz="1200" b="0" i="0" kern="1200" baseline="0" dirty="0">
                <a:solidFill>
                  <a:schemeClr val="tx1"/>
                </a:solidFill>
                <a:effectLst/>
                <a:latin typeface="+mn-lt"/>
                <a:ea typeface="+mn-ea"/>
                <a:cs typeface="+mn-cs"/>
              </a:rPr>
              <a:t>What do we need to decide?  </a:t>
            </a:r>
          </a:p>
          <a:p>
            <a:r>
              <a:rPr lang="en-US" sz="1200" b="0" i="0" kern="1200" baseline="0" dirty="0">
                <a:solidFill>
                  <a:schemeClr val="tx1"/>
                </a:solidFill>
                <a:effectLst/>
                <a:latin typeface="+mn-lt"/>
                <a:ea typeface="+mn-ea"/>
                <a:cs typeface="+mn-cs"/>
              </a:rPr>
              <a:t>Is the FO over?</a:t>
            </a:r>
          </a:p>
        </p:txBody>
      </p:sp>
      <p:sp>
        <p:nvSpPr>
          <p:cNvPr id="4" name="Slide Number Placeholder 3"/>
          <p:cNvSpPr>
            <a:spLocks noGrp="1"/>
          </p:cNvSpPr>
          <p:nvPr>
            <p:ph type="sldNum" sz="quarter" idx="10"/>
          </p:nvPr>
        </p:nvSpPr>
        <p:spPr/>
        <p:txBody>
          <a:bodyPr/>
          <a:lstStyle/>
          <a:p>
            <a:fld id="{6232DED9-37B2-4DAB-AA69-8B9C77F4117E}" type="slidenum">
              <a:rPr lang="en-US" smtClean="0"/>
              <a:t>23</a:t>
            </a:fld>
            <a:endParaRPr lang="en-US"/>
          </a:p>
        </p:txBody>
      </p:sp>
    </p:spTree>
    <p:extLst>
      <p:ext uri="{BB962C8B-B14F-4D97-AF65-F5344CB8AC3E}">
        <p14:creationId xmlns:p14="http://schemas.microsoft.com/office/powerpoint/2010/main" val="4096893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A violation will be called if a player picks up and carries the ball on the back of his stick. It is legal to clamp the ball with the back of the stick, but it must be moved, raked or directed immediately. Immediately is defined as within one step.</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022409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32DED9-37B2-4DAB-AA69-8B9C77F4117E}" type="slidenum">
              <a:rPr lang="en-US" smtClean="0"/>
              <a:t>27</a:t>
            </a:fld>
            <a:endParaRPr lang="en-US"/>
          </a:p>
        </p:txBody>
      </p:sp>
    </p:spTree>
    <p:extLst>
      <p:ext uri="{BB962C8B-B14F-4D97-AF65-F5344CB8AC3E}">
        <p14:creationId xmlns:p14="http://schemas.microsoft.com/office/powerpoint/2010/main" val="2145745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Where is the ball? USC!</a:t>
            </a:r>
          </a:p>
          <a:p>
            <a:endParaRPr lang="en-US" sz="2400" dirty="0"/>
          </a:p>
          <a:p>
            <a:r>
              <a:rPr lang="en-US" sz="2400" dirty="0"/>
              <a:t>Alex </a:t>
            </a:r>
            <a:r>
              <a:rPr lang="en-US" sz="2400"/>
              <a:t>Smith Delaware</a:t>
            </a:r>
            <a:r>
              <a:rPr lang="en-US" sz="2400" baseline="0"/>
              <a:t> </a:t>
            </a:r>
            <a:r>
              <a:rPr lang="en-US" sz="2400" baseline="0" dirty="0"/>
              <a:t>Blue Hens</a:t>
            </a:r>
            <a:endParaRPr lang="en-US" sz="2400" dirty="0"/>
          </a:p>
        </p:txBody>
      </p:sp>
      <p:sp>
        <p:nvSpPr>
          <p:cNvPr id="4" name="Slide Number Placeholder 3"/>
          <p:cNvSpPr>
            <a:spLocks noGrp="1"/>
          </p:cNvSpPr>
          <p:nvPr>
            <p:ph type="sldNum" sz="quarter" idx="10"/>
          </p:nvPr>
        </p:nvSpPr>
        <p:spPr/>
        <p:txBody>
          <a:bodyPr/>
          <a:lstStyle/>
          <a:p>
            <a:fld id="{6232DED9-37B2-4DAB-AA69-8B9C77F4117E}" type="slidenum">
              <a:rPr lang="en-US" smtClean="0"/>
              <a:t>28</a:t>
            </a:fld>
            <a:endParaRPr lang="en-US"/>
          </a:p>
        </p:txBody>
      </p:sp>
    </p:spTree>
    <p:extLst>
      <p:ext uri="{BB962C8B-B14F-4D97-AF65-F5344CB8AC3E}">
        <p14:creationId xmlns:p14="http://schemas.microsoft.com/office/powerpoint/2010/main" val="2692115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body checks are allowed if anything</a:t>
            </a:r>
            <a:r>
              <a:rPr lang="en-US" baseline="0" dirty="0"/>
              <a:t> other than a players feet are touching the ground.  There CAN be contact, but no body checks.</a:t>
            </a:r>
          </a:p>
          <a:p>
            <a:endParaRPr lang="en-US" baseline="0" dirty="0"/>
          </a:p>
          <a:p>
            <a:r>
              <a:rPr lang="en-US" sz="1200" dirty="0"/>
              <a:t>Players may make initial body contact on a face off, however the contact must be legal:</a:t>
            </a:r>
          </a:p>
          <a:p>
            <a:endParaRPr lang="en-US" sz="1200" dirty="0"/>
          </a:p>
          <a:p>
            <a:pPr marL="530225" indent="-285750">
              <a:buFont typeface="Arial"/>
              <a:buChar char="•"/>
              <a:tabLst>
                <a:tab pos="574675" algn="l"/>
              </a:tabLst>
            </a:pPr>
            <a:r>
              <a:rPr lang="en-US" sz="1200" dirty="0"/>
              <a:t>Above the waist</a:t>
            </a:r>
            <a:br>
              <a:rPr lang="en-US" sz="1200" dirty="0"/>
            </a:br>
            <a:endParaRPr lang="en-US" sz="1200" dirty="0"/>
          </a:p>
          <a:p>
            <a:pPr marL="530225" indent="-285750">
              <a:buFont typeface="Arial"/>
              <a:buChar char="•"/>
              <a:tabLst>
                <a:tab pos="574675" algn="l"/>
              </a:tabLst>
            </a:pPr>
            <a:r>
              <a:rPr lang="en-US" sz="1200" dirty="0"/>
              <a:t>Below the neck</a:t>
            </a:r>
            <a:br>
              <a:rPr lang="en-US" sz="1200" dirty="0"/>
            </a:br>
            <a:endParaRPr lang="en-US" sz="1200" dirty="0"/>
          </a:p>
          <a:p>
            <a:pPr marL="530225" indent="-285750">
              <a:buFont typeface="Arial"/>
              <a:buChar char="•"/>
              <a:tabLst>
                <a:tab pos="574675" algn="l"/>
              </a:tabLst>
            </a:pPr>
            <a:r>
              <a:rPr lang="en-US" sz="1200" dirty="0"/>
              <a:t>From the side</a:t>
            </a:r>
            <a:br>
              <a:rPr lang="en-US" sz="1200" dirty="0"/>
            </a:br>
            <a:endParaRPr lang="en-US" sz="1200" dirty="0"/>
          </a:p>
          <a:p>
            <a:pPr marL="530225" indent="-285750">
              <a:buFont typeface="Arial"/>
              <a:buChar char="•"/>
              <a:tabLst>
                <a:tab pos="574675" algn="l"/>
              </a:tabLst>
            </a:pPr>
            <a:r>
              <a:rPr lang="en-US" sz="1200" dirty="0"/>
              <a:t>No part of the opponent’s body’s touches the ground (other than feet)</a:t>
            </a:r>
          </a:p>
          <a:p>
            <a:endParaRPr lang="en-US" dirty="0"/>
          </a:p>
        </p:txBody>
      </p:sp>
      <p:sp>
        <p:nvSpPr>
          <p:cNvPr id="4" name="Slide Number Placeholder 3"/>
          <p:cNvSpPr>
            <a:spLocks noGrp="1"/>
          </p:cNvSpPr>
          <p:nvPr>
            <p:ph type="sldNum" sz="quarter" idx="10"/>
          </p:nvPr>
        </p:nvSpPr>
        <p:spPr/>
        <p:txBody>
          <a:bodyPr/>
          <a:lstStyle/>
          <a:p>
            <a:fld id="{6232DED9-37B2-4DAB-AA69-8B9C77F4117E}" type="slidenum">
              <a:rPr lang="en-US" smtClean="0"/>
              <a:t>29</a:t>
            </a:fld>
            <a:endParaRPr lang="en-US"/>
          </a:p>
        </p:txBody>
      </p:sp>
    </p:spTree>
    <p:extLst>
      <p:ext uri="{BB962C8B-B14F-4D97-AF65-F5344CB8AC3E}">
        <p14:creationId xmlns:p14="http://schemas.microsoft.com/office/powerpoint/2010/main" val="2419140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THIS IS REALLY IMPORTANT</a:t>
            </a:r>
            <a:r>
              <a:rPr lang="en-US" sz="2400" baseline="0" dirty="0"/>
              <a:t> You are either READY or NOT READY there is no in between. Wing official manages the start of the FO.  </a:t>
            </a:r>
            <a:endParaRPr lang="en-US" sz="2400" dirty="0"/>
          </a:p>
        </p:txBody>
      </p:sp>
      <p:sp>
        <p:nvSpPr>
          <p:cNvPr id="4" name="Slide Number Placeholder 3"/>
          <p:cNvSpPr>
            <a:spLocks noGrp="1"/>
          </p:cNvSpPr>
          <p:nvPr>
            <p:ph type="sldNum" sz="quarter" idx="10"/>
          </p:nvPr>
        </p:nvSpPr>
        <p:spPr/>
        <p:txBody>
          <a:bodyPr/>
          <a:lstStyle/>
          <a:p>
            <a:fld id="{6232DED9-37B2-4DAB-AA69-8B9C77F4117E}" type="slidenum">
              <a:rPr lang="en-US" smtClean="0"/>
              <a:t>30</a:t>
            </a:fld>
            <a:endParaRPr lang="en-US"/>
          </a:p>
        </p:txBody>
      </p:sp>
    </p:spTree>
    <p:extLst>
      <p:ext uri="{BB962C8B-B14F-4D97-AF65-F5344CB8AC3E}">
        <p14:creationId xmlns:p14="http://schemas.microsoft.com/office/powerpoint/2010/main" val="936790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Rule 4:4</a:t>
            </a:r>
          </a:p>
          <a:p>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rPr>
              <a:t>If a team has players serving a penalty, they can chose not to have a wing player or bring a player up from either end of the field. </a:t>
            </a:r>
          </a:p>
          <a:p>
            <a:endParaRPr lang="en-US" sz="2400" dirty="0"/>
          </a:p>
          <a:p>
            <a:endParaRPr lang="en-US" sz="2400"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745511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Fogo crushed by </a:t>
            </a:r>
            <a:r>
              <a:rPr lang="en-US" dirty="0" err="1"/>
              <a:t>wong</a:t>
            </a:r>
            <a:r>
              <a:rPr lang="en-US" dirty="0"/>
              <a:t> </a:t>
            </a:r>
          </a:p>
        </p:txBody>
      </p:sp>
      <p:sp>
        <p:nvSpPr>
          <p:cNvPr id="4" name="Slide Number Placeholder 3"/>
          <p:cNvSpPr>
            <a:spLocks noGrp="1"/>
          </p:cNvSpPr>
          <p:nvPr>
            <p:ph type="sldNum" sz="quarter" idx="5"/>
          </p:nvPr>
        </p:nvSpPr>
        <p:spPr/>
        <p:txBody>
          <a:bodyPr/>
          <a:lstStyle/>
          <a:p>
            <a:fld id="{5C8365CF-4FCB-47F5-B2AD-634D86705991}" type="slidenum">
              <a:rPr lang="en-US" smtClean="0"/>
              <a:t>32</a:t>
            </a:fld>
            <a:endParaRPr lang="en-US"/>
          </a:p>
        </p:txBody>
      </p:sp>
    </p:spTree>
    <p:extLst>
      <p:ext uri="{BB962C8B-B14F-4D97-AF65-F5344CB8AC3E}">
        <p14:creationId xmlns:p14="http://schemas.microsoft.com/office/powerpoint/2010/main" val="84880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Pre-Game Meeting is ESSENTIAL given all the new rules;</a:t>
            </a:r>
            <a:r>
              <a:rPr lang="en-US" sz="2400" baseline="0" dirty="0"/>
              <a:t> communication not violation. ESPECIALLY with youth players and newer programs. Explain and Demonstrate.</a:t>
            </a:r>
          </a:p>
          <a:p>
            <a:endParaRPr lang="en-US" sz="2400" baseline="0" dirty="0"/>
          </a:p>
          <a:p>
            <a:r>
              <a:rPr lang="en-US" sz="2400" baseline="0" dirty="0"/>
              <a:t>FO is a critical part of the game and we actually know what we want and what will likely happen.</a:t>
            </a:r>
          </a:p>
          <a:p>
            <a:endParaRPr lang="en-US" sz="2400" baseline="0" dirty="0"/>
          </a:p>
          <a:p>
            <a:r>
              <a:rPr lang="en-US" sz="2400" baseline="0" dirty="0"/>
              <a:t>Possessions = scoring opportunities.</a:t>
            </a:r>
            <a:endParaRPr lang="en-US" sz="2400" dirty="0"/>
          </a:p>
        </p:txBody>
      </p:sp>
      <p:sp>
        <p:nvSpPr>
          <p:cNvPr id="4" name="Slide Number Placeholder 3"/>
          <p:cNvSpPr>
            <a:spLocks noGrp="1"/>
          </p:cNvSpPr>
          <p:nvPr>
            <p:ph type="sldNum" sz="quarter" idx="10"/>
          </p:nvPr>
        </p:nvSpPr>
        <p:spPr/>
        <p:txBody>
          <a:bodyPr/>
          <a:lstStyle/>
          <a:p>
            <a:fld id="{6232DED9-37B2-4DAB-AA69-8B9C77F4117E}" type="slidenum">
              <a:rPr lang="en-US" smtClean="0"/>
              <a:t>3</a:t>
            </a:fld>
            <a:endParaRPr lang="en-US"/>
          </a:p>
        </p:txBody>
      </p:sp>
    </p:spTree>
    <p:extLst>
      <p:ext uri="{BB962C8B-B14F-4D97-AF65-F5344CB8AC3E}">
        <p14:creationId xmlns:p14="http://schemas.microsoft.com/office/powerpoint/2010/main" val="831274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itchFamily="34" charset="0"/>
              <a:buNone/>
            </a:pPr>
            <a:r>
              <a:rPr lang="en-US" sz="2400" dirty="0"/>
              <a:t>Wing</a:t>
            </a:r>
            <a:r>
              <a:rPr lang="en-US" sz="2400" baseline="0" dirty="0"/>
              <a:t> needs to set field and watch for both wings,  you have to choose which one will likely cause most problem.  Closer together has potential for problems. Don’t watch their backs, try to get an angle that will allow you to see from the front.</a:t>
            </a:r>
            <a:endParaRPr lang="en-US" sz="2400"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097012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33363" indent="-233363">
              <a:spcAft>
                <a:spcPts val="3600"/>
              </a:spcAft>
              <a:buFontTx/>
              <a:buChar char="•"/>
            </a:pPr>
            <a:r>
              <a:rPr lang="en-US" sz="2400" dirty="0">
                <a:latin typeface="Arial" charset="0"/>
                <a:cs typeface="Arial" charset="0"/>
              </a:rPr>
              <a:t>When play starts, F official backs out toward goal, then to correct sideline</a:t>
            </a:r>
          </a:p>
          <a:p>
            <a:pPr marL="233363" indent="-233363">
              <a:spcAft>
                <a:spcPts val="3600"/>
              </a:spcAft>
              <a:buFontTx/>
              <a:buChar char="•"/>
            </a:pPr>
            <a:r>
              <a:rPr lang="en-US" sz="2400" dirty="0">
                <a:latin typeface="Arial" charset="0"/>
                <a:cs typeface="Arial" charset="0"/>
              </a:rPr>
              <a:t>F official has most possession calls: yell “Possession!” and wind arm</a:t>
            </a:r>
          </a:p>
          <a:p>
            <a:pPr marL="233363" indent="-233363">
              <a:spcAft>
                <a:spcPts val="3600"/>
              </a:spcAft>
              <a:buFontTx/>
              <a:buChar char="•"/>
            </a:pPr>
            <a:r>
              <a:rPr lang="en-US" sz="2400" dirty="0">
                <a:latin typeface="Arial" charset="0"/>
                <a:cs typeface="Arial" charset="0"/>
              </a:rPr>
              <a:t>Other official echoes “Possession!”</a:t>
            </a:r>
          </a:p>
          <a:p>
            <a:pPr marL="233363" indent="-233363">
              <a:spcAft>
                <a:spcPts val="3600"/>
              </a:spcAft>
              <a:buFontTx/>
              <a:buChar char="•"/>
            </a:pPr>
            <a:r>
              <a:rPr lang="en-US" sz="2400" dirty="0">
                <a:solidFill>
                  <a:srgbClr val="000000"/>
                </a:solidFill>
                <a:latin typeface="Arial" charset="0"/>
                <a:cs typeface="Arial" charset="0"/>
              </a:rPr>
              <a:t>Trail has 20-timer, if any; Lead has first 10-count</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097012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33363" indent="-233363">
              <a:spcAft>
                <a:spcPts val="3600"/>
              </a:spcAft>
              <a:buFontTx/>
              <a:buChar char="•"/>
            </a:pPr>
            <a:r>
              <a:rPr lang="en-US" sz="2400" dirty="0">
                <a:latin typeface="Arial" charset="0"/>
                <a:cs typeface="Arial" charset="0"/>
              </a:rPr>
              <a:t>When play starts, F official backs out toward goal, then to correct sideline</a:t>
            </a:r>
          </a:p>
          <a:p>
            <a:pPr marL="233363" indent="-233363">
              <a:spcAft>
                <a:spcPts val="3600"/>
              </a:spcAft>
              <a:buFontTx/>
              <a:buChar char="•"/>
            </a:pPr>
            <a:r>
              <a:rPr lang="en-US" sz="2400" dirty="0">
                <a:latin typeface="Arial" charset="0"/>
                <a:cs typeface="Arial" charset="0"/>
              </a:rPr>
              <a:t>F official has most possession calls: yell “Possession!” and wind arm</a:t>
            </a:r>
          </a:p>
          <a:p>
            <a:pPr marL="233363" indent="-233363">
              <a:spcAft>
                <a:spcPts val="3600"/>
              </a:spcAft>
              <a:buFontTx/>
              <a:buChar char="•"/>
            </a:pPr>
            <a:r>
              <a:rPr lang="en-US" sz="2400" dirty="0">
                <a:latin typeface="Arial" charset="0"/>
                <a:cs typeface="Arial" charset="0"/>
              </a:rPr>
              <a:t>Other official echoes “Possession!”</a:t>
            </a:r>
          </a:p>
          <a:p>
            <a:pPr marL="233363" indent="-233363">
              <a:spcAft>
                <a:spcPts val="3600"/>
              </a:spcAft>
              <a:buFontTx/>
              <a:buChar char="•"/>
            </a:pPr>
            <a:r>
              <a:rPr lang="en-US" sz="2400" dirty="0">
                <a:solidFill>
                  <a:srgbClr val="000000"/>
                </a:solidFill>
                <a:latin typeface="Arial" charset="0"/>
                <a:cs typeface="Arial" charset="0"/>
              </a:rPr>
              <a:t>Trail has 20-timer, if any; Lead has first 10-count</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097012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Be aware of where the wing plays are,</a:t>
            </a:r>
            <a:r>
              <a:rPr lang="en-US" sz="2400" baseline="0" dirty="0"/>
              <a:t> where you are going. </a:t>
            </a:r>
            <a:endParaRPr lang="en-US" sz="2400" dirty="0"/>
          </a:p>
        </p:txBody>
      </p:sp>
      <p:sp>
        <p:nvSpPr>
          <p:cNvPr id="4" name="Slide Number Placeholder 3"/>
          <p:cNvSpPr>
            <a:spLocks noGrp="1"/>
          </p:cNvSpPr>
          <p:nvPr>
            <p:ph type="sldNum" sz="quarter" idx="10"/>
          </p:nvPr>
        </p:nvSpPr>
        <p:spPr/>
        <p:txBody>
          <a:bodyPr/>
          <a:lstStyle/>
          <a:p>
            <a:fld id="{6232DED9-37B2-4DAB-AA69-8B9C77F4117E}" type="slidenum">
              <a:rPr lang="en-US" smtClean="0"/>
              <a:t>36</a:t>
            </a:fld>
            <a:endParaRPr lang="en-US"/>
          </a:p>
        </p:txBody>
      </p:sp>
    </p:spTree>
    <p:extLst>
      <p:ext uri="{BB962C8B-B14F-4D97-AF65-F5344CB8AC3E}">
        <p14:creationId xmlns:p14="http://schemas.microsoft.com/office/powerpoint/2010/main" val="2097370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33363" indent="-233363">
              <a:spcAft>
                <a:spcPts val="3600"/>
              </a:spcAft>
              <a:buFontTx/>
              <a:buChar char="•"/>
            </a:pPr>
            <a:r>
              <a:rPr lang="en-US" sz="2400" dirty="0">
                <a:latin typeface="Arial" charset="0"/>
                <a:cs typeface="Arial" charset="0"/>
              </a:rPr>
              <a:t>When play starts, F official backs out toward goal, then to correct sideline</a:t>
            </a:r>
          </a:p>
          <a:p>
            <a:pPr marL="233363" indent="-233363">
              <a:spcAft>
                <a:spcPts val="3600"/>
              </a:spcAft>
              <a:buFontTx/>
              <a:buChar char="•"/>
            </a:pPr>
            <a:r>
              <a:rPr lang="en-US" sz="2400" dirty="0">
                <a:latin typeface="Arial" charset="0"/>
                <a:cs typeface="Arial" charset="0"/>
              </a:rPr>
              <a:t>F official has most possession calls: yell “Possession!” and wind arm</a:t>
            </a:r>
          </a:p>
          <a:p>
            <a:pPr marL="233363" indent="-233363">
              <a:spcAft>
                <a:spcPts val="3600"/>
              </a:spcAft>
              <a:buFontTx/>
              <a:buChar char="•"/>
            </a:pPr>
            <a:r>
              <a:rPr lang="en-US" sz="2400" dirty="0">
                <a:latin typeface="Arial" charset="0"/>
                <a:cs typeface="Arial" charset="0"/>
              </a:rPr>
              <a:t>Other official echoes “Possession!”</a:t>
            </a:r>
          </a:p>
          <a:p>
            <a:pPr marL="233363" indent="-233363">
              <a:spcAft>
                <a:spcPts val="3600"/>
              </a:spcAft>
              <a:buFontTx/>
              <a:buChar char="•"/>
            </a:pPr>
            <a:r>
              <a:rPr lang="en-US" sz="2400" dirty="0">
                <a:solidFill>
                  <a:srgbClr val="000000"/>
                </a:solidFill>
                <a:latin typeface="Arial" charset="0"/>
                <a:cs typeface="Arial" charset="0"/>
              </a:rPr>
              <a:t>Trail has 20-timer, if any; Lead has first 10-count</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097012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097012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itchFamily="34" charset="0"/>
              <a:buNone/>
            </a:pPr>
            <a:r>
              <a:rPr lang="en-US" sz="2400" dirty="0"/>
              <a:t>Rule 7:1 d</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097012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097012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Finally restarts at the faceoff can be challenging. </a:t>
            </a:r>
          </a:p>
        </p:txBody>
      </p:sp>
      <p:sp>
        <p:nvSpPr>
          <p:cNvPr id="4" name="Slide Number Placeholder 3"/>
          <p:cNvSpPr>
            <a:spLocks noGrp="1"/>
          </p:cNvSpPr>
          <p:nvPr>
            <p:ph type="sldNum" sz="quarter" idx="5"/>
          </p:nvPr>
        </p:nvSpPr>
        <p:spPr/>
        <p:txBody>
          <a:bodyPr/>
          <a:lstStyle/>
          <a:p>
            <a:fld id="{05B1D345-F63E-7945-B44B-7C3840FAD342}" type="slidenum">
              <a:rPr lang="en-US" smtClean="0"/>
              <a:t>41</a:t>
            </a:fld>
            <a:endParaRPr lang="en-US"/>
          </a:p>
        </p:txBody>
      </p:sp>
    </p:spTree>
    <p:extLst>
      <p:ext uri="{BB962C8B-B14F-4D97-AF65-F5344CB8AC3E}">
        <p14:creationId xmlns:p14="http://schemas.microsoft.com/office/powerpoint/2010/main" val="1835455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Following a faceoff violation, it is the responsibility of all offensive players to get five yards away and defensive players to make sure the five-yard buffer is met before engaging.  Blue and white players in this clip do a good job of giving the ball carrier a five yard buffer.</a:t>
            </a:r>
          </a:p>
        </p:txBody>
      </p:sp>
      <p:sp>
        <p:nvSpPr>
          <p:cNvPr id="4" name="Slide Number Placeholder 3"/>
          <p:cNvSpPr>
            <a:spLocks noGrp="1"/>
          </p:cNvSpPr>
          <p:nvPr>
            <p:ph type="sldNum" sz="quarter" idx="5"/>
          </p:nvPr>
        </p:nvSpPr>
        <p:spPr/>
        <p:txBody>
          <a:bodyPr/>
          <a:lstStyle/>
          <a:p>
            <a:fld id="{05B1D345-F63E-7945-B44B-7C3840FAD342}" type="slidenum">
              <a:rPr lang="en-US" smtClean="0"/>
              <a:t>42</a:t>
            </a:fld>
            <a:endParaRPr lang="en-US"/>
          </a:p>
        </p:txBody>
      </p:sp>
    </p:spTree>
    <p:extLst>
      <p:ext uri="{BB962C8B-B14F-4D97-AF65-F5344CB8AC3E}">
        <p14:creationId xmlns:p14="http://schemas.microsoft.com/office/powerpoint/2010/main" val="3205190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This is only for crosses taking a faceoff</a:t>
            </a:r>
            <a:r>
              <a:rPr lang="mr-IN" dirty="0"/>
              <a:t>…</a:t>
            </a:r>
            <a:r>
              <a:rPr lang="en-US" dirty="0"/>
              <a:t>..</a:t>
            </a:r>
          </a:p>
          <a:p>
            <a:pPr marL="285750" indent="-285750">
              <a:buFont typeface="Arial"/>
              <a:buChar char="•"/>
            </a:pPr>
            <a:endParaRPr lang="en-US" dirty="0"/>
          </a:p>
          <a:p>
            <a:pPr marL="285750" indent="-285750">
              <a:buFont typeface="Arial"/>
              <a:buChar char="•"/>
            </a:pPr>
            <a:r>
              <a:rPr lang="en-US" dirty="0"/>
              <a:t>original shaft color</a:t>
            </a:r>
          </a:p>
          <a:p>
            <a:pPr marL="285750" indent="-285750">
              <a:buFont typeface="Arial"/>
              <a:buChar char="•"/>
            </a:pPr>
            <a:r>
              <a:rPr lang="en-US" dirty="0"/>
              <a:t>paint</a:t>
            </a:r>
          </a:p>
          <a:p>
            <a:pPr marL="285750" indent="-285750">
              <a:buFont typeface="Arial"/>
              <a:buChar char="•"/>
            </a:pPr>
            <a:r>
              <a:rPr lang="en-US" dirty="0"/>
              <a:t>single wrap of tape, but not on plastic</a:t>
            </a:r>
          </a:p>
          <a:p>
            <a:pPr marL="285750" indent="-285750">
              <a:buFont typeface="Arial"/>
              <a:buChar char="•"/>
            </a:pPr>
            <a:r>
              <a:rPr lang="en-US" dirty="0"/>
              <a:t>other material</a:t>
            </a:r>
          </a:p>
          <a:p>
            <a:endParaRPr lang="en-US" dirty="0"/>
          </a:p>
          <a:p>
            <a:endParaRPr lang="en-US" dirty="0"/>
          </a:p>
          <a:p>
            <a:r>
              <a:rPr lang="en-US" dirty="0"/>
              <a:t>Left</a:t>
            </a:r>
            <a:r>
              <a:rPr lang="en-US" baseline="0" dirty="0"/>
              <a:t> to right:</a:t>
            </a:r>
            <a:endParaRPr lang="en-US" dirty="0"/>
          </a:p>
          <a:p>
            <a:pPr lvl="1"/>
            <a:r>
              <a:rPr lang="en-US" dirty="0"/>
              <a:t>Image 1</a:t>
            </a:r>
            <a:r>
              <a:rPr lang="en-US" baseline="0" dirty="0"/>
              <a:t>: Tape on the head of the crosse, should be discovered in the pre-game discussion with faceoff players. Tell an offending player to remove the tape before the game.</a:t>
            </a:r>
          </a:p>
          <a:p>
            <a:pPr lvl="1"/>
            <a:r>
              <a:rPr lang="en-US" baseline="0" dirty="0"/>
              <a:t>Image 2: Black head with a black crosse – does not contrast, illegal for use on a faceoff.</a:t>
            </a:r>
          </a:p>
          <a:p>
            <a:pPr lvl="1"/>
            <a:r>
              <a:rPr lang="en-US" baseline="0" dirty="0"/>
              <a:t>Image 3: Blue head with a white crosse – contrasting color, legal for use on a faceoff.</a:t>
            </a:r>
          </a:p>
          <a:p>
            <a:pPr lvl="1"/>
            <a:r>
              <a:rPr lang="en-US" baseline="0" dirty="0"/>
              <a:t>Image 4: White head with a black crosse – contrasting color, legal for use on a faceoff.</a:t>
            </a:r>
          </a:p>
          <a:p>
            <a:pPr lvl="1"/>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Rule 4-3- 3</a:t>
            </a:r>
            <a:r>
              <a:rPr lang="en-US" sz="1200" b="0" i="0" kern="1200" dirty="0">
                <a:solidFill>
                  <a:schemeClr val="tx1"/>
                </a:solidFill>
                <a:effectLst/>
                <a:latin typeface="+mn-lt"/>
                <a:ea typeface="+mn-ea"/>
                <a:cs typeface="+mn-cs"/>
              </a:rPr>
              <a:t> previously called for tape to be applied to the handle of the </a:t>
            </a:r>
            <a:r>
              <a:rPr lang="en-US" sz="1200" b="0" i="0" kern="1200" dirty="0" err="1">
                <a:solidFill>
                  <a:schemeClr val="tx1"/>
                </a:solidFill>
                <a:effectLst/>
                <a:latin typeface="+mn-lt"/>
                <a:ea typeface="+mn-ea"/>
                <a:cs typeface="+mn-cs"/>
              </a:rPr>
              <a:t>crosse</a:t>
            </a:r>
            <a:r>
              <a:rPr lang="en-US" sz="1200" b="0" i="0" kern="1200" dirty="0">
                <a:solidFill>
                  <a:schemeClr val="tx1"/>
                </a:solidFill>
                <a:effectLst/>
                <a:latin typeface="+mn-lt"/>
                <a:ea typeface="+mn-ea"/>
                <a:cs typeface="+mn-cs"/>
              </a:rPr>
              <a:t> for any player taking a faceoff. With new handle materials now available that are more durable than tape, the committee revised the rule to </a:t>
            </a:r>
            <a:r>
              <a:rPr lang="en-US" sz="1200" b="1" i="0" kern="1200" dirty="0">
                <a:solidFill>
                  <a:schemeClr val="tx1"/>
                </a:solidFill>
                <a:effectLst/>
                <a:latin typeface="+mn-lt"/>
                <a:ea typeface="+mn-ea"/>
                <a:cs typeface="+mn-cs"/>
              </a:rPr>
              <a:t>allow for use of new materials</a:t>
            </a:r>
            <a:r>
              <a:rPr lang="en-US" sz="1200" b="0" i="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Don’t be too good.</a:t>
            </a:r>
          </a:p>
          <a:p>
            <a:endParaRPr lang="en-US" dirty="0"/>
          </a:p>
          <a:p>
            <a:r>
              <a:rPr lang="en-US" b="1" dirty="0"/>
              <a:t>Rule 4-3-3 n </a:t>
            </a:r>
            <a:r>
              <a:rPr lang="en-US" dirty="0"/>
              <a:t>now specifically states the circumference of the shaft shall not exceed 3.5 inches, and a contrasting color between the head and the top glove must be visible on the shaft during </a:t>
            </a:r>
            <a:r>
              <a:rPr lang="en-US" dirty="0" err="1"/>
              <a:t>faceoffs</a:t>
            </a:r>
            <a:r>
              <a:rPr lang="en-US" dirty="0"/>
              <a:t> with the original shaft color, paint, a single wrap of tape, or other material.</a:t>
            </a:r>
          </a:p>
          <a:p>
            <a:pPr lvl="1"/>
            <a:endParaRPr lang="en-US" baseline="0" dirty="0"/>
          </a:p>
          <a:p>
            <a:pPr lvl="1"/>
            <a:endParaRPr lang="en-US" baseline="0" dirty="0"/>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4</a:t>
            </a:fld>
            <a:endParaRPr lang="en-US" dirty="0"/>
          </a:p>
        </p:txBody>
      </p:sp>
    </p:spTree>
    <p:extLst>
      <p:ext uri="{BB962C8B-B14F-4D97-AF65-F5344CB8AC3E}">
        <p14:creationId xmlns:p14="http://schemas.microsoft.com/office/powerpoint/2010/main" val="353498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Watch out; players will be close to one another.  Be sure to not to put someone into a delay of game (</a:t>
            </a:r>
            <a:r>
              <a:rPr lang="en-US" sz="2400" dirty="0" err="1"/>
              <a:t>ie</a:t>
            </a:r>
            <a:r>
              <a:rPr lang="en-US" sz="2400" dirty="0"/>
              <a:t> within 5 yards) situation.</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504884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33363" indent="-233363">
              <a:spcAft>
                <a:spcPts val="3600"/>
              </a:spcAft>
              <a:buFontTx/>
              <a:buChar char="•"/>
            </a:pPr>
            <a:r>
              <a:rPr lang="en-US" sz="2400" dirty="0">
                <a:latin typeface="Arial" charset="0"/>
                <a:cs typeface="Arial" charset="0"/>
              </a:rPr>
              <a:t>Green cannot enter the field until possession has been called even if penalty time expires!</a:t>
            </a:r>
          </a:p>
          <a:p>
            <a:pPr marL="233363" indent="-233363">
              <a:spcAft>
                <a:spcPts val="3600"/>
              </a:spcAft>
              <a:buFontTx/>
              <a:buChar char="•"/>
            </a:pPr>
            <a:endParaRPr lang="en-US" sz="2400" dirty="0">
              <a:solidFill>
                <a:srgbClr val="000000"/>
              </a:solidFill>
              <a:latin typeface="Arial" charset="0"/>
              <a:cs typeface="Arial" charset="0"/>
            </a:endParaRPr>
          </a:p>
          <a:p>
            <a:pPr marL="233363" indent="-233363">
              <a:spcAft>
                <a:spcPts val="3600"/>
              </a:spcAft>
              <a:buFontTx/>
              <a:buChar char="•"/>
            </a:pPr>
            <a:r>
              <a:rPr lang="en-US" sz="2400" dirty="0">
                <a:solidFill>
                  <a:srgbClr val="000000"/>
                </a:solidFill>
                <a:latin typeface="Arial" charset="0"/>
                <a:cs typeface="Arial" charset="0"/>
              </a:rPr>
              <a:t>Talk to the table to make sure they understand the rule prior to the faceoff.</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777638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33363" indent="-233363">
              <a:spcAft>
                <a:spcPts val="3600"/>
              </a:spcAft>
              <a:buFontTx/>
              <a:buChar char="•"/>
            </a:pPr>
            <a:r>
              <a:rPr lang="en-US" sz="2000" b="1" i="0" kern="1200" dirty="0">
                <a:solidFill>
                  <a:schemeClr val="tx1"/>
                </a:solidFill>
                <a:effectLst/>
                <a:latin typeface="+mn-lt"/>
                <a:ea typeface="+mn-ea"/>
                <a:cs typeface="+mn-cs"/>
              </a:rPr>
              <a:t>If a non</a:t>
            </a:r>
            <a:r>
              <a:rPr lang="en-US" sz="2000" b="0" i="0" kern="1200" dirty="0">
                <a:solidFill>
                  <a:schemeClr val="tx1"/>
                </a:solidFill>
                <a:effectLst/>
                <a:latin typeface="+mn-lt"/>
                <a:ea typeface="+mn-ea"/>
                <a:cs typeface="+mn-cs"/>
              </a:rPr>
              <a:t>-</a:t>
            </a:r>
            <a:r>
              <a:rPr lang="en-US" sz="2000" b="1" i="0" kern="1200" dirty="0">
                <a:solidFill>
                  <a:schemeClr val="tx1"/>
                </a:solidFill>
                <a:effectLst/>
                <a:latin typeface="+mn-lt"/>
                <a:ea typeface="+mn-ea"/>
                <a:cs typeface="+mn-cs"/>
              </a:rPr>
              <a:t>time</a:t>
            </a:r>
            <a:r>
              <a:rPr lang="en-US" sz="2000" b="0" i="0" kern="1200" dirty="0">
                <a:solidFill>
                  <a:schemeClr val="tx1"/>
                </a:solidFill>
                <a:effectLst/>
                <a:latin typeface="+mn-lt"/>
                <a:ea typeface="+mn-ea"/>
                <a:cs typeface="+mn-cs"/>
              </a:rPr>
              <a:t>-</a:t>
            </a:r>
            <a:r>
              <a:rPr lang="en-US" sz="2000" b="1" i="0" kern="1200" dirty="0">
                <a:solidFill>
                  <a:schemeClr val="tx1"/>
                </a:solidFill>
                <a:effectLst/>
                <a:latin typeface="+mn-lt"/>
                <a:ea typeface="+mn-ea"/>
                <a:cs typeface="+mn-cs"/>
              </a:rPr>
              <a:t>serving foul is committed</a:t>
            </a:r>
            <a:r>
              <a:rPr lang="en-US" sz="2000" b="0" i="0" kern="1200" dirty="0">
                <a:solidFill>
                  <a:schemeClr val="tx1"/>
                </a:solidFill>
                <a:effectLst/>
                <a:latin typeface="+mn-lt"/>
                <a:ea typeface="+mn-ea"/>
                <a:cs typeface="+mn-cs"/>
              </a:rPr>
              <a:t> before or during a faceoff (before possession is gained and before the ball crosses the defensive- area line), wing players will be released immediately, but players behind the defensive-area line will </a:t>
            </a:r>
            <a:r>
              <a:rPr lang="en-US" sz="2000" b="1" i="0" kern="1200" dirty="0">
                <a:solidFill>
                  <a:schemeClr val="tx1"/>
                </a:solidFill>
                <a:effectLst/>
                <a:latin typeface="+mn-lt"/>
                <a:ea typeface="+mn-ea"/>
                <a:cs typeface="+mn-cs"/>
              </a:rPr>
              <a:t>not</a:t>
            </a:r>
            <a:r>
              <a:rPr lang="en-US" sz="2000" b="0" i="0" kern="1200" dirty="0">
                <a:solidFill>
                  <a:schemeClr val="tx1"/>
                </a:solidFill>
                <a:effectLst/>
                <a:latin typeface="+mn-lt"/>
                <a:ea typeface="+mn-ea"/>
                <a:cs typeface="+mn-cs"/>
              </a:rPr>
              <a:t> be released until the whistle blows to resume play.</a:t>
            </a:r>
            <a:endParaRPr lang="en-US" sz="4000" dirty="0">
              <a:solidFill>
                <a:srgbClr val="000000"/>
              </a:solidFill>
              <a:latin typeface="Arial" charset="0"/>
              <a:cs typeface="Arial" charset="0"/>
            </a:endParaRP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934283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Five</a:t>
            </a:r>
            <a:r>
              <a:rPr lang="en-US" sz="2400" baseline="0" dirty="0"/>
              <a:t> on five is NOT uneven</a:t>
            </a:r>
          </a:p>
          <a:p>
            <a:r>
              <a:rPr lang="en-US" sz="2400" dirty="0"/>
              <a:t>Flag denotes possession</a:t>
            </a:r>
          </a:p>
          <a:p>
            <a:endParaRPr lang="en-US" sz="2400" dirty="0"/>
          </a:p>
          <a:p>
            <a:r>
              <a:rPr lang="en-US" sz="2400" dirty="0"/>
              <a:t>Rule 4:3</a:t>
            </a:r>
          </a:p>
          <a:p>
            <a:endParaRPr lang="en-US" sz="2400" dirty="0"/>
          </a:p>
          <a:p>
            <a:pPr marL="342900" indent="-342900">
              <a:buFont typeface="Arial" panose="020B0604020202020204" pitchFamily="34" charset="0"/>
              <a:buChar char="•"/>
            </a:pPr>
            <a:r>
              <a:rPr lang="en-US" sz="2400" dirty="0"/>
              <a:t>For opening face, R decides.</a:t>
            </a:r>
          </a:p>
          <a:p>
            <a:pPr marL="342900" indent="-342900">
              <a:buFont typeface="Arial" panose="020B0604020202020204" pitchFamily="34" charset="0"/>
              <a:buChar char="•"/>
            </a:pPr>
            <a:r>
              <a:rPr lang="en-US" sz="2400" dirty="0"/>
              <a:t>Typically the R runs far side in the first half and bench-side in the second half.</a:t>
            </a:r>
          </a:p>
          <a:p>
            <a:pPr marL="342900" indent="-342900">
              <a:buFont typeface="Arial" panose="020B0604020202020204" pitchFamily="34" charset="0"/>
              <a:buChar char="•"/>
            </a:pPr>
            <a:r>
              <a:rPr lang="en-US" sz="2400" dirty="0"/>
              <a:t>U will normally be bench side to start each period, checking that table is ready and sub area is clear.</a:t>
            </a:r>
          </a:p>
          <a:p>
            <a:pPr marL="342900" indent="-342900">
              <a:buFont typeface="Arial" panose="020B0604020202020204" pitchFamily="34" charset="0"/>
              <a:buChar char="•"/>
            </a:pPr>
            <a:r>
              <a:rPr lang="en-US" sz="2400" dirty="0"/>
              <a:t> R takes all face-offs in overtime.</a:t>
            </a:r>
          </a:p>
          <a:p>
            <a:endParaRPr lang="en-US" sz="2400" dirty="0"/>
          </a:p>
          <a:p>
            <a:endParaRPr lang="en-US" sz="2400" dirty="0"/>
          </a:p>
          <a:p>
            <a:endParaRPr lang="en-US" sz="2400" dirty="0"/>
          </a:p>
        </p:txBody>
      </p:sp>
      <p:sp>
        <p:nvSpPr>
          <p:cNvPr id="4" name="Slide Number Placeholder 3"/>
          <p:cNvSpPr>
            <a:spLocks noGrp="1"/>
          </p:cNvSpPr>
          <p:nvPr>
            <p:ph type="sldNum" sz="quarter" idx="10"/>
          </p:nvPr>
        </p:nvSpPr>
        <p:spPr/>
        <p:txBody>
          <a:bodyPr/>
          <a:lstStyle/>
          <a:p>
            <a:fld id="{5ED5AD36-4881-4161-99EF-E28E537BABAF}"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764627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B993ED-E29D-4679-BBCE-7A289AB35681}" type="slidenum">
              <a:rPr lang="en-US" smtClean="0"/>
              <a:t>47</a:t>
            </a:fld>
            <a:endParaRPr lang="en-US"/>
          </a:p>
        </p:txBody>
      </p:sp>
    </p:spTree>
    <p:extLst>
      <p:ext uri="{BB962C8B-B14F-4D97-AF65-F5344CB8AC3E}">
        <p14:creationId xmlns:p14="http://schemas.microsoft.com/office/powerpoint/2010/main" val="3307440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MAJOR part of the</a:t>
            </a:r>
            <a:r>
              <a:rPr lang="en-US" baseline="0" dirty="0"/>
              <a:t> game that we influence possession = opportunities to score</a:t>
            </a:r>
          </a:p>
          <a:p>
            <a:r>
              <a:rPr lang="en-US" baseline="0" dirty="0"/>
              <a:t>The entire crew must work together</a:t>
            </a:r>
            <a:endParaRPr lang="en-US" dirty="0"/>
          </a:p>
        </p:txBody>
      </p:sp>
      <p:sp>
        <p:nvSpPr>
          <p:cNvPr id="4" name="Slide Number Placeholder 3"/>
          <p:cNvSpPr>
            <a:spLocks noGrp="1"/>
          </p:cNvSpPr>
          <p:nvPr>
            <p:ph type="sldNum" sz="quarter" idx="10"/>
          </p:nvPr>
        </p:nvSpPr>
        <p:spPr/>
        <p:txBody>
          <a:bodyPr/>
          <a:lstStyle/>
          <a:p>
            <a:fld id="{6232DED9-37B2-4DAB-AA69-8B9C77F4117E}" type="slidenum">
              <a:rPr lang="en-US" smtClean="0"/>
              <a:t>5</a:t>
            </a:fld>
            <a:endParaRPr lang="en-US"/>
          </a:p>
        </p:txBody>
      </p:sp>
    </p:spTree>
    <p:extLst>
      <p:ext uri="{BB962C8B-B14F-4D97-AF65-F5344CB8AC3E}">
        <p14:creationId xmlns:p14="http://schemas.microsoft.com/office/powerpoint/2010/main" val="33265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2400" dirty="0"/>
              <a:t>RUNNING LEFT</a:t>
            </a:r>
            <a:br>
              <a:rPr lang="en-US" sz="2400" dirty="0"/>
            </a:br>
            <a:r>
              <a:rPr lang="en-US" sz="2400" dirty="0"/>
              <a:t/>
            </a:r>
            <a:br>
              <a:rPr lang="en-US" sz="2400" dirty="0"/>
            </a:br>
            <a:r>
              <a:rPr lang="en-US" sz="2400" dirty="0"/>
              <a:t>Goalkeeper and 3 defensive players behind Defensive Area Line, 1 player in each wing area, 3 behind opponent’s Defensive Area Line.  </a:t>
            </a:r>
          </a:p>
          <a:p>
            <a:pPr marL="171450" indent="-171450">
              <a:buFont typeface="Arial" pitchFamily="34" charset="0"/>
              <a:buChar char="•"/>
            </a:pPr>
            <a:endParaRPr lang="en-US" sz="2400" dirty="0"/>
          </a:p>
          <a:p>
            <a:pPr marL="171450" indent="-171450">
              <a:buFont typeface="Arial" pitchFamily="34" charset="0"/>
              <a:buChar char="•"/>
            </a:pPr>
            <a:r>
              <a:rPr lang="en-US" sz="2400" dirty="0"/>
              <a:t>Players</a:t>
            </a:r>
            <a:r>
              <a:rPr lang="en-US" sz="2400" baseline="0" dirty="0"/>
              <a:t> facing off </a:t>
            </a:r>
            <a:r>
              <a:rPr lang="en-US" sz="2400" dirty="0"/>
              <a:t>with back to goal they defend.</a:t>
            </a:r>
          </a:p>
          <a:p>
            <a:pPr marL="171450" indent="-171450">
              <a:buFont typeface="Arial" pitchFamily="34" charset="0"/>
              <a:buChar char="•"/>
            </a:pPr>
            <a:endParaRPr lang="en-US" sz="2400" dirty="0"/>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09701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248400" cy="4114800"/>
          </a:xfrm>
        </p:spPr>
        <p:txBody>
          <a:bodyPr/>
          <a:lstStyle/>
          <a:p>
            <a:pPr fontAlgn="base"/>
            <a:r>
              <a:rPr lang="en-US" sz="2400" b="0" i="0" kern="1200" dirty="0">
                <a:solidFill>
                  <a:schemeClr val="tx1"/>
                </a:solidFill>
                <a:effectLst/>
                <a:latin typeface="+mn-lt"/>
                <a:ea typeface="+mn-ea"/>
                <a:cs typeface="+mn-cs"/>
              </a:rPr>
              <a:t>If a player keeps coming down with his stick on the line or his hand on the plastic after repeated adjustments and verbal warnings by the official; the official may call a pre-whistle violation. Just because the officials may adjust players does not mean players get to come down illegal every time. The cleaner faceoff players get into position the less time they will spend crouched down being adjusted. </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42862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248400" cy="4114800"/>
          </a:xfrm>
        </p:spPr>
        <p:txBody>
          <a:bodyPr/>
          <a:lstStyle/>
          <a:p>
            <a:pPr fontAlgn="base"/>
            <a:r>
              <a:rPr lang="en-US" sz="2400" b="0" i="0" kern="1200" dirty="0">
                <a:solidFill>
                  <a:schemeClr val="tx1"/>
                </a:solidFill>
                <a:effectLst/>
                <a:latin typeface="+mn-lt"/>
                <a:ea typeface="+mn-ea"/>
                <a:cs typeface="+mn-cs"/>
              </a:rPr>
              <a:t>If a player keeps coming down with his stick on the line or his hand on the plastic after repeated adjustments and verbal warnings by the official; the official may call a pre-whistle violation. Just because the officials may adjust players does not mean players get to come down illegal every time. The cleaner faceoff players get into position the less time they will spend crouched down being adjusted. </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66541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81000" y="4343400"/>
            <a:ext cx="6248400" cy="4114800"/>
          </a:xfrm>
        </p:spPr>
        <p:txBody>
          <a:bodyPr/>
          <a:lstStyle/>
          <a:p>
            <a:pPr fontAlgn="base"/>
            <a:r>
              <a:rPr lang="en-US" sz="2400" b="0" i="0" kern="1200" dirty="0">
                <a:solidFill>
                  <a:schemeClr val="tx1"/>
                </a:solidFill>
                <a:effectLst/>
                <a:latin typeface="+mn-lt"/>
                <a:ea typeface="+mn-ea"/>
                <a:cs typeface="+mn-cs"/>
              </a:rPr>
              <a:t>If a player keeps coming down with his stick on the line or his hand on the plastic after repeated adjustments and verbal warnings by the official; the official may call a pre-whistle violation. Just because the officials may adjust players does not mean players get to come down illegal every time. The cleaner faceoff players get into position the less time they will spend crouched down being adjusted. </a:t>
            </a:r>
          </a:p>
        </p:txBody>
      </p:sp>
      <p:sp>
        <p:nvSpPr>
          <p:cNvPr id="4" name="Slide Number Placeholder 3"/>
          <p:cNvSpPr>
            <a:spLocks noGrp="1"/>
          </p:cNvSpPr>
          <p:nvPr>
            <p:ph type="sldNum" sz="quarter" idx="10"/>
          </p:nvPr>
        </p:nvSpPr>
        <p:spPr/>
        <p:txBody>
          <a:bodyPr/>
          <a:lstStyle/>
          <a:p>
            <a:fld id="{CD6E730F-E7E8-4B69-BF58-0ECBA544D13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580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5638800"/>
            <a:ext cx="12192000" cy="1219200"/>
          </a:xfrm>
          <a:prstGeom prst="rect">
            <a:avLst/>
          </a:prstGeom>
          <a:solidFill>
            <a:srgbClr val="F8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5889757"/>
            <a:ext cx="1101969" cy="572538"/>
          </a:xfrm>
          <a:prstGeom prst="rect">
            <a:avLst/>
          </a:prstGeom>
          <a:solidFill>
            <a:srgbClr val="F88426"/>
          </a:solidFill>
          <a:extLst/>
        </p:spPr>
      </p:pic>
      <p:pic>
        <p:nvPicPr>
          <p:cNvPr id="9" name="Picture 6" descr="RIDE Lions - Lacrosse &gt; Hom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48950" y="5824055"/>
            <a:ext cx="1181100" cy="741836"/>
          </a:xfrm>
          <a:prstGeom prst="rect">
            <a:avLst/>
          </a:prstGeom>
          <a:solidFill>
            <a:srgbClr val="F88426"/>
          </a:solidFill>
          <a:extLst/>
        </p:spPr>
      </p:pic>
    </p:spTree>
    <p:extLst>
      <p:ext uri="{BB962C8B-B14F-4D97-AF65-F5344CB8AC3E}">
        <p14:creationId xmlns:p14="http://schemas.microsoft.com/office/powerpoint/2010/main" val="2434217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85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684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88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61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26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041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19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10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950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5716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F0DEF-9A4A-443A-A661-6BB1F3E46FB6}" type="datetimeFigureOut">
              <a:rPr lang="en-US" smtClean="0">
                <a:solidFill>
                  <a:prstClr val="black">
                    <a:tint val="75000"/>
                  </a:prstClr>
                </a:solidFill>
              </a:rPr>
              <a:pPr/>
              <a:t>2/8/22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59485-DA37-41DE-9F34-F356D892C5C0}"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5638800"/>
            <a:ext cx="12192000" cy="1219200"/>
          </a:xfrm>
          <a:prstGeom prst="rect">
            <a:avLst/>
          </a:prstGeom>
          <a:solidFill>
            <a:srgbClr val="F8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1000" y="5889757"/>
            <a:ext cx="1101969" cy="572538"/>
          </a:xfrm>
          <a:prstGeom prst="rect">
            <a:avLst/>
          </a:prstGeom>
          <a:solidFill>
            <a:srgbClr val="F88426"/>
          </a:solidFill>
          <a:extLst/>
        </p:spPr>
      </p:pic>
      <p:pic>
        <p:nvPicPr>
          <p:cNvPr id="9" name="Picture 6" descr="RIDE Lions - Lacrosse &gt; Hom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648950" y="5824055"/>
            <a:ext cx="1181100" cy="741836"/>
          </a:xfrm>
          <a:prstGeom prst="rect">
            <a:avLst/>
          </a:prstGeom>
          <a:solidFill>
            <a:srgbClr val="F88426"/>
          </a:solidFill>
          <a:extLst/>
        </p:spPr>
      </p:pic>
    </p:spTree>
    <p:extLst>
      <p:ext uri="{BB962C8B-B14F-4D97-AF65-F5344CB8AC3E}">
        <p14:creationId xmlns:p14="http://schemas.microsoft.com/office/powerpoint/2010/main" val="237523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0.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hyperlink" Target="https://youtu.be/O2xxDxG6_Mw"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3.png"/><Relationship Id="rId1" Type="http://schemas.microsoft.com/office/2007/relationships/media" Target="../media/media2.mp4"/><Relationship Id="rId2" Type="http://schemas.openxmlformats.org/officeDocument/2006/relationships/video" Target="../media/media2.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3.png"/><Relationship Id="rId1" Type="http://schemas.microsoft.com/office/2007/relationships/media" Target="../media/media2.mp4"/><Relationship Id="rId2" Type="http://schemas.openxmlformats.org/officeDocument/2006/relationships/video" Target="../media/media2.mp4"/></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tiff"/><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9.xml"/><Relationship Id="rId5" Type="http://schemas.openxmlformats.org/officeDocument/2006/relationships/image" Target="../media/image42.png"/><Relationship Id="rId1" Type="http://schemas.microsoft.com/office/2007/relationships/media" Target="../media/media3.mp4"/><Relationship Id="rId2" Type="http://schemas.openxmlformats.org/officeDocument/2006/relationships/video" Target="../media/media3.mp4"/></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59.png"/><Relationship Id="rId1" Type="http://schemas.microsoft.com/office/2007/relationships/media" Target="../media/media2.mp4"/><Relationship Id="rId2" Type="http://schemas.openxmlformats.org/officeDocument/2006/relationships/video" Target="../media/media2.mp4"/></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57.png"/><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5400" dirty="0">
                <a:latin typeface="Franklin Gothic Heavy" pitchFamily="34" charset="0"/>
                <a:cs typeface="Aharoni" pitchFamily="2" charset="-79"/>
              </a:rPr>
              <a:t>Faceoffs</a:t>
            </a:r>
            <a:br>
              <a:rPr lang="en-US" sz="5400" dirty="0">
                <a:latin typeface="Franklin Gothic Heavy" pitchFamily="34" charset="0"/>
                <a:cs typeface="Aharoni" pitchFamily="2" charset="-79"/>
              </a:rPr>
            </a:br>
            <a:r>
              <a:rPr lang="en-US" sz="3600" dirty="0" smtClean="0">
                <a:latin typeface="Franklin Gothic Heavy" pitchFamily="34" charset="0"/>
                <a:cs typeface="Aharoni" pitchFamily="2" charset="-79"/>
              </a:rPr>
              <a:t>2022 </a:t>
            </a:r>
            <a:r>
              <a:rPr lang="en-US" sz="3600" dirty="0">
                <a:latin typeface="Franklin Gothic Heavy" pitchFamily="34" charset="0"/>
                <a:cs typeface="Aharoni" pitchFamily="2" charset="-79"/>
              </a:rPr>
              <a:t>NFHS Boys Lacrosse Rules</a:t>
            </a:r>
            <a:endParaRPr lang="en-US" sz="5400" dirty="0"/>
          </a:p>
        </p:txBody>
      </p:sp>
    </p:spTree>
    <p:extLst>
      <p:ext uri="{BB962C8B-B14F-4D97-AF65-F5344CB8AC3E}">
        <p14:creationId xmlns:p14="http://schemas.microsoft.com/office/powerpoint/2010/main" val="440327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3498"/>
            <a:ext cx="10972800" cy="1143000"/>
          </a:xfrm>
        </p:spPr>
        <p:txBody>
          <a:bodyPr/>
          <a:lstStyle/>
          <a:p>
            <a:endParaRPr lang="en-US"/>
          </a:p>
        </p:txBody>
      </p:sp>
      <p:sp>
        <p:nvSpPr>
          <p:cNvPr id="6" name="Title 7"/>
          <p:cNvSpPr txBox="1">
            <a:spLocks/>
          </p:cNvSpPr>
          <p:nvPr/>
        </p:nvSpPr>
        <p:spPr>
          <a:xfrm>
            <a:off x="2133600" y="5562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FF"/>
                </a:solidFill>
              </a:rPr>
              <a:t>Down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00" y="609600"/>
            <a:ext cx="9169400" cy="4953000"/>
          </a:xfrm>
          <a:prstGeom prst="rect">
            <a:avLst/>
          </a:prstGeom>
        </p:spPr>
      </p:pic>
      <p:sp>
        <p:nvSpPr>
          <p:cNvPr id="7" name="Oval Callout 6"/>
          <p:cNvSpPr/>
          <p:nvPr/>
        </p:nvSpPr>
        <p:spPr>
          <a:xfrm>
            <a:off x="2971800" y="535898"/>
            <a:ext cx="1905000" cy="838200"/>
          </a:xfrm>
          <a:prstGeom prst="wedgeEllipseCallout">
            <a:avLst>
              <a:gd name="adj1" fmla="val -50833"/>
              <a:gd name="adj2" fmla="val 48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rPr>
              <a:t>Down</a:t>
            </a:r>
          </a:p>
        </p:txBody>
      </p:sp>
    </p:spTree>
    <p:extLst>
      <p:ext uri="{BB962C8B-B14F-4D97-AF65-F5344CB8AC3E}">
        <p14:creationId xmlns:p14="http://schemas.microsoft.com/office/powerpoint/2010/main" val="384668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4600" y="5715000"/>
            <a:ext cx="7010400" cy="707886"/>
          </a:xfrm>
          <a:prstGeom prst="rect">
            <a:avLst/>
          </a:prstGeom>
        </p:spPr>
        <p:txBody>
          <a:bodyPr wrap="square">
            <a:spAutoFit/>
          </a:bodyPr>
          <a:lstStyle/>
          <a:p>
            <a:pPr algn="ctr"/>
            <a:r>
              <a:rPr lang="en-US" sz="4000" b="1" dirty="0">
                <a:solidFill>
                  <a:srgbClr val="FFFFFF"/>
                </a:solidFill>
              </a:rPr>
              <a:t>Tops to Stops </a:t>
            </a:r>
          </a:p>
        </p:txBody>
      </p:sp>
      <p:sp>
        <p:nvSpPr>
          <p:cNvPr id="3" name="Rectangle 2"/>
          <p:cNvSpPr/>
          <p:nvPr/>
        </p:nvSpPr>
        <p:spPr>
          <a:xfrm>
            <a:off x="5257800" y="6324600"/>
            <a:ext cx="1543211" cy="400110"/>
          </a:xfrm>
          <a:prstGeom prst="rect">
            <a:avLst/>
          </a:prstGeom>
        </p:spPr>
        <p:txBody>
          <a:bodyPr wrap="none">
            <a:spAutoFit/>
          </a:bodyPr>
          <a:lstStyle/>
          <a:p>
            <a:r>
              <a:rPr lang="en-US" sz="2000" dirty="0">
                <a:solidFill>
                  <a:srgbClr val="FFFFFF"/>
                </a:solidFill>
              </a:rPr>
              <a:t>Rules 4-3-3 d </a:t>
            </a:r>
          </a:p>
        </p:txBody>
      </p:sp>
      <p:pic>
        <p:nvPicPr>
          <p:cNvPr id="2" name="Picture 1">
            <a:extLst>
              <a:ext uri="{FF2B5EF4-FFF2-40B4-BE49-F238E27FC236}">
                <a16:creationId xmlns="" xmlns:a16="http://schemas.microsoft.com/office/drawing/2014/main" id="{8B0BF20F-EEBC-8D48-A605-DCABA4C2EEAC}"/>
              </a:ext>
            </a:extLst>
          </p:cNvPr>
          <p:cNvPicPr>
            <a:picLocks noChangeAspect="1"/>
          </p:cNvPicPr>
          <p:nvPr/>
        </p:nvPicPr>
        <p:blipFill>
          <a:blip r:embed="rId3"/>
          <a:stretch>
            <a:fillRect/>
          </a:stretch>
        </p:blipFill>
        <p:spPr>
          <a:xfrm>
            <a:off x="4119" y="0"/>
            <a:ext cx="12192000" cy="5715000"/>
          </a:xfrm>
          <a:prstGeom prst="rect">
            <a:avLst/>
          </a:prstGeom>
        </p:spPr>
      </p:pic>
    </p:spTree>
    <p:extLst>
      <p:ext uri="{BB962C8B-B14F-4D97-AF65-F5344CB8AC3E}">
        <p14:creationId xmlns:p14="http://schemas.microsoft.com/office/powerpoint/2010/main" val="32946413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5486400"/>
            <a:ext cx="5136298" cy="1143000"/>
          </a:xfrm>
        </p:spPr>
        <p:txBody>
          <a:bodyPr>
            <a:normAutofit/>
          </a:bodyPr>
          <a:lstStyle/>
          <a:p>
            <a:r>
              <a:rPr lang="en-US" sz="4000" b="1" dirty="0">
                <a:solidFill>
                  <a:srgbClr val="FFFFFF"/>
                </a:solidFill>
              </a:rPr>
              <a:t>Incorrect Positioning</a:t>
            </a:r>
          </a:p>
        </p:txBody>
      </p:sp>
      <p:sp>
        <p:nvSpPr>
          <p:cNvPr id="12" name="Rectangle 11"/>
          <p:cNvSpPr/>
          <p:nvPr/>
        </p:nvSpPr>
        <p:spPr>
          <a:xfrm>
            <a:off x="5029200" y="6248400"/>
            <a:ext cx="1875835" cy="400110"/>
          </a:xfrm>
          <a:prstGeom prst="rect">
            <a:avLst/>
          </a:prstGeom>
        </p:spPr>
        <p:txBody>
          <a:bodyPr wrap="none">
            <a:spAutoFit/>
          </a:bodyPr>
          <a:lstStyle/>
          <a:p>
            <a:r>
              <a:rPr lang="en-US" sz="2000" dirty="0">
                <a:solidFill>
                  <a:srgbClr val="FFFFFF"/>
                </a:solidFill>
              </a:rPr>
              <a:t>Rule 4:3 Art. 3-4</a:t>
            </a:r>
          </a:p>
        </p:txBody>
      </p:sp>
      <p:pic>
        <p:nvPicPr>
          <p:cNvPr id="4" name="Picture 3" descr="fogowrong.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2000" cy="5715000"/>
          </a:xfrm>
          <a:prstGeom prst="rect">
            <a:avLst/>
          </a:prstGeom>
        </p:spPr>
      </p:pic>
    </p:spTree>
    <p:extLst>
      <p:ext uri="{BB962C8B-B14F-4D97-AF65-F5344CB8AC3E}">
        <p14:creationId xmlns:p14="http://schemas.microsoft.com/office/powerpoint/2010/main" val="2790483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399" y="76200"/>
            <a:ext cx="7181151" cy="548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05200" y="5410200"/>
            <a:ext cx="5136298" cy="1143000"/>
          </a:xfrm>
        </p:spPr>
        <p:txBody>
          <a:bodyPr>
            <a:normAutofit/>
          </a:bodyPr>
          <a:lstStyle/>
          <a:p>
            <a:r>
              <a:rPr lang="en-US" sz="4000" b="1" dirty="0">
                <a:solidFill>
                  <a:srgbClr val="FFFFFF"/>
                </a:solidFill>
              </a:rPr>
              <a:t>Neutral Zone</a:t>
            </a:r>
          </a:p>
        </p:txBody>
      </p:sp>
      <p:sp>
        <p:nvSpPr>
          <p:cNvPr id="11" name="Rectangle 10"/>
          <p:cNvSpPr/>
          <p:nvPr/>
        </p:nvSpPr>
        <p:spPr>
          <a:xfrm>
            <a:off x="2405286" y="1571591"/>
            <a:ext cx="2546046" cy="22860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116523" y="6324600"/>
            <a:ext cx="1875835" cy="400110"/>
          </a:xfrm>
          <a:prstGeom prst="rect">
            <a:avLst/>
          </a:prstGeom>
        </p:spPr>
        <p:txBody>
          <a:bodyPr wrap="none">
            <a:spAutoFit/>
          </a:bodyPr>
          <a:lstStyle/>
          <a:p>
            <a:r>
              <a:rPr lang="en-US" sz="2000" dirty="0">
                <a:solidFill>
                  <a:srgbClr val="FFFFFF"/>
                </a:solidFill>
              </a:rPr>
              <a:t>Rule 4:3 Art. 3-4</a:t>
            </a:r>
          </a:p>
        </p:txBody>
      </p:sp>
      <p:sp>
        <p:nvSpPr>
          <p:cNvPr id="7" name="Rectangle 6"/>
          <p:cNvSpPr/>
          <p:nvPr/>
        </p:nvSpPr>
        <p:spPr>
          <a:xfrm>
            <a:off x="7490659" y="1161395"/>
            <a:ext cx="4701341" cy="4401205"/>
          </a:xfrm>
          <a:prstGeom prst="rect">
            <a:avLst/>
          </a:prstGeom>
        </p:spPr>
        <p:txBody>
          <a:bodyPr wrap="square">
            <a:spAutoFit/>
          </a:bodyPr>
          <a:lstStyle/>
          <a:p>
            <a:r>
              <a:rPr lang="en-US" sz="2800" dirty="0"/>
              <a:t>Formed by the heads of both crosses; extends out and up.</a:t>
            </a:r>
          </a:p>
          <a:p>
            <a:endParaRPr lang="en-US" sz="2800" dirty="0"/>
          </a:p>
          <a:p>
            <a:r>
              <a:rPr lang="en-US" sz="2800" dirty="0"/>
              <a:t>Body, hands and feet must be to the left of the head of the crosse. </a:t>
            </a:r>
          </a:p>
          <a:p>
            <a:endParaRPr lang="en-US" sz="2800" dirty="0"/>
          </a:p>
          <a:p>
            <a:r>
              <a:rPr lang="en-US" sz="2800" dirty="0"/>
              <a:t>May lean over the center line, but not over head of crosse.</a:t>
            </a:r>
          </a:p>
          <a:p>
            <a:endParaRPr lang="en-US" sz="2800" dirty="0"/>
          </a:p>
        </p:txBody>
      </p:sp>
      <p:cxnSp>
        <p:nvCxnSpPr>
          <p:cNvPr id="9" name="Straight Connector 8"/>
          <p:cNvCxnSpPr/>
          <p:nvPr/>
        </p:nvCxnSpPr>
        <p:spPr>
          <a:xfrm flipV="1">
            <a:off x="4953000" y="50686"/>
            <a:ext cx="0" cy="5511914"/>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2413673" y="228602"/>
            <a:ext cx="24727" cy="5410198"/>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2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5302" y="5410200"/>
            <a:ext cx="5136298" cy="1143000"/>
          </a:xfrm>
        </p:spPr>
        <p:txBody>
          <a:bodyPr>
            <a:normAutofit/>
          </a:bodyPr>
          <a:lstStyle/>
          <a:p>
            <a:r>
              <a:rPr lang="en-US" sz="4000" b="1" dirty="0">
                <a:solidFill>
                  <a:srgbClr val="FFFFFF"/>
                </a:solidFill>
              </a:rPr>
              <a:t>Perpendicular </a:t>
            </a:r>
          </a:p>
        </p:txBody>
      </p:sp>
      <p:sp>
        <p:nvSpPr>
          <p:cNvPr id="12" name="Rectangle 11"/>
          <p:cNvSpPr/>
          <p:nvPr/>
        </p:nvSpPr>
        <p:spPr>
          <a:xfrm>
            <a:off x="5562600" y="6248400"/>
            <a:ext cx="1875835" cy="400110"/>
          </a:xfrm>
          <a:prstGeom prst="rect">
            <a:avLst/>
          </a:prstGeom>
        </p:spPr>
        <p:txBody>
          <a:bodyPr wrap="none">
            <a:spAutoFit/>
          </a:bodyPr>
          <a:lstStyle/>
          <a:p>
            <a:r>
              <a:rPr lang="en-US" sz="2000" dirty="0">
                <a:solidFill>
                  <a:srgbClr val="FFFFFF"/>
                </a:solidFill>
              </a:rPr>
              <a:t>Rule 4:3 Art. 3-4</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222" b="-130"/>
          <a:stretch/>
        </p:blipFill>
        <p:spPr>
          <a:xfrm>
            <a:off x="0" y="0"/>
            <a:ext cx="12191999" cy="5676874"/>
          </a:xfrm>
          <a:prstGeom prst="rect">
            <a:avLst/>
          </a:prstGeom>
        </p:spPr>
      </p:pic>
      <p:cxnSp>
        <p:nvCxnSpPr>
          <p:cNvPr id="4" name="Straight Connector 3"/>
          <p:cNvCxnSpPr/>
          <p:nvPr/>
        </p:nvCxnSpPr>
        <p:spPr>
          <a:xfrm flipV="1">
            <a:off x="5661451" y="4191000"/>
            <a:ext cx="457200" cy="990600"/>
          </a:xfrm>
          <a:prstGeom prst="lin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6553200" y="4191000"/>
            <a:ext cx="76200" cy="990600"/>
          </a:xfrm>
          <a:prstGeom prst="lin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95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2000" cy="5715001"/>
          </a:xfrm>
          <a:prstGeom prst="rect">
            <a:avLst/>
          </a:prstGeom>
        </p:spPr>
      </p:pic>
      <p:sp>
        <p:nvSpPr>
          <p:cNvPr id="3" name="Title 1"/>
          <p:cNvSpPr>
            <a:spLocks noGrp="1"/>
          </p:cNvSpPr>
          <p:nvPr>
            <p:ph type="title"/>
          </p:nvPr>
        </p:nvSpPr>
        <p:spPr>
          <a:xfrm>
            <a:off x="3581400" y="5486400"/>
            <a:ext cx="5136298" cy="1143000"/>
          </a:xfrm>
        </p:spPr>
        <p:txBody>
          <a:bodyPr>
            <a:normAutofit/>
          </a:bodyPr>
          <a:lstStyle/>
          <a:p>
            <a:r>
              <a:rPr lang="en-US" sz="4000" b="1" dirty="0">
                <a:solidFill>
                  <a:srgbClr val="FFFFFF"/>
                </a:solidFill>
              </a:rPr>
              <a:t>Hand Off Ground</a:t>
            </a:r>
          </a:p>
        </p:txBody>
      </p:sp>
      <p:sp>
        <p:nvSpPr>
          <p:cNvPr id="4" name="Rectangle 3"/>
          <p:cNvSpPr/>
          <p:nvPr/>
        </p:nvSpPr>
        <p:spPr>
          <a:xfrm>
            <a:off x="5029200" y="6248400"/>
            <a:ext cx="1858927" cy="400110"/>
          </a:xfrm>
          <a:prstGeom prst="rect">
            <a:avLst/>
          </a:prstGeom>
        </p:spPr>
        <p:txBody>
          <a:bodyPr wrap="none">
            <a:spAutoFit/>
          </a:bodyPr>
          <a:lstStyle/>
          <a:p>
            <a:r>
              <a:rPr lang="en-US" sz="2000" dirty="0">
                <a:solidFill>
                  <a:srgbClr val="FFFFFF"/>
                </a:solidFill>
              </a:rPr>
              <a:t>Rule 4:3 Art. 4 d</a:t>
            </a:r>
          </a:p>
        </p:txBody>
      </p:sp>
    </p:spTree>
    <p:extLst>
      <p:ext uri="{BB962C8B-B14F-4D97-AF65-F5344CB8AC3E}">
        <p14:creationId xmlns:p14="http://schemas.microsoft.com/office/powerpoint/2010/main" val="1386158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2133600" y="5562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FF"/>
                </a:solidFill>
              </a:rPr>
              <a:t>Check and Adjust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33400"/>
            <a:ext cx="7645400" cy="4813300"/>
          </a:xfrm>
          <a:prstGeom prst="rect">
            <a:avLst/>
          </a:prstGeom>
        </p:spPr>
      </p:pic>
    </p:spTree>
    <p:extLst>
      <p:ext uri="{BB962C8B-B14F-4D97-AF65-F5344CB8AC3E}">
        <p14:creationId xmlns:p14="http://schemas.microsoft.com/office/powerpoint/2010/main" val="3376285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0"/>
            <a:ext cx="9220200" cy="5645702"/>
          </a:xfrm>
          <a:prstGeom prst="rect">
            <a:avLst/>
          </a:prstGeom>
        </p:spPr>
      </p:pic>
      <p:sp>
        <p:nvSpPr>
          <p:cNvPr id="4" name="Oval Callout 3"/>
          <p:cNvSpPr/>
          <p:nvPr/>
        </p:nvSpPr>
        <p:spPr>
          <a:xfrm>
            <a:off x="4114800" y="685800"/>
            <a:ext cx="1905000" cy="838200"/>
          </a:xfrm>
          <a:prstGeom prst="wedgeEllipseCallout">
            <a:avLst>
              <a:gd name="adj1" fmla="val 54167"/>
              <a:gd name="adj2" fmla="val 553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solidFill>
              </a:rPr>
              <a:t>Set</a:t>
            </a:r>
          </a:p>
        </p:txBody>
      </p:sp>
      <p:sp>
        <p:nvSpPr>
          <p:cNvPr id="2" name="Oval 1"/>
          <p:cNvSpPr/>
          <p:nvPr/>
        </p:nvSpPr>
        <p:spPr>
          <a:xfrm>
            <a:off x="6019800" y="3457138"/>
            <a:ext cx="1143000" cy="1066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7"/>
          <p:cNvSpPr txBox="1">
            <a:spLocks/>
          </p:cNvSpPr>
          <p:nvPr/>
        </p:nvSpPr>
        <p:spPr>
          <a:xfrm>
            <a:off x="2133600" y="5562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FF"/>
                </a:solidFill>
              </a:rPr>
              <a:t>Set</a:t>
            </a:r>
          </a:p>
        </p:txBody>
      </p:sp>
    </p:spTree>
    <p:extLst>
      <p:ext uri="{BB962C8B-B14F-4D97-AF65-F5344CB8AC3E}">
        <p14:creationId xmlns:p14="http://schemas.microsoft.com/office/powerpoint/2010/main" val="36422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9987"/>
            <a:ext cx="7531100" cy="565110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950" y="0"/>
            <a:ext cx="7531100" cy="5651106"/>
          </a:xfrm>
          <a:prstGeom prst="rect">
            <a:avLst/>
          </a:prstGeom>
        </p:spPr>
      </p:pic>
      <p:sp>
        <p:nvSpPr>
          <p:cNvPr id="8" name="Explosion 1 7"/>
          <p:cNvSpPr/>
          <p:nvPr/>
        </p:nvSpPr>
        <p:spPr>
          <a:xfrm>
            <a:off x="5643563" y="270072"/>
            <a:ext cx="2428875" cy="15240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99505" y="569125"/>
            <a:ext cx="1184072" cy="831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7"/>
          <p:cNvSpPr txBox="1">
            <a:spLocks/>
          </p:cNvSpPr>
          <p:nvPr/>
        </p:nvSpPr>
        <p:spPr>
          <a:xfrm>
            <a:off x="2133600" y="5562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FF"/>
                </a:solidFill>
              </a:rPr>
              <a:t>Whistle</a:t>
            </a:r>
          </a:p>
        </p:txBody>
      </p:sp>
    </p:spTree>
    <p:extLst>
      <p:ext uri="{BB962C8B-B14F-4D97-AF65-F5344CB8AC3E}">
        <p14:creationId xmlns:p14="http://schemas.microsoft.com/office/powerpoint/2010/main" val="157133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685800"/>
            <a:ext cx="6477000" cy="3416320"/>
          </a:xfrm>
          <a:prstGeom prst="rect">
            <a:avLst/>
          </a:prstGeom>
          <a:solidFill>
            <a:schemeClr val="bg1"/>
          </a:solidFill>
          <a:ln>
            <a:noFill/>
          </a:ln>
        </p:spPr>
        <p:txBody>
          <a:bodyPr wrap="square">
            <a:spAutoFit/>
          </a:bodyPr>
          <a:lstStyle/>
          <a:p>
            <a:r>
              <a:rPr lang="en-US" sz="3600" dirty="0">
                <a:solidFill>
                  <a:prstClr val="black"/>
                </a:solidFill>
              </a:rPr>
              <a:t>Foul or delay before FO, or if player moves after “set;” award to offended team.</a:t>
            </a:r>
            <a:br>
              <a:rPr lang="en-US" sz="3600" dirty="0">
                <a:solidFill>
                  <a:prstClr val="black"/>
                </a:solidFill>
              </a:rPr>
            </a:br>
            <a:endParaRPr lang="en-US" sz="3600" dirty="0">
              <a:solidFill>
                <a:prstClr val="black"/>
              </a:solidFill>
            </a:endParaRPr>
          </a:p>
          <a:p>
            <a:r>
              <a:rPr lang="en-US" sz="3600" dirty="0">
                <a:solidFill>
                  <a:prstClr val="black"/>
                </a:solidFill>
              </a:rPr>
              <a:t>Do NOT blow whistle, ask </a:t>
            </a:r>
            <a:br>
              <a:rPr lang="en-US" sz="3600" dirty="0">
                <a:solidFill>
                  <a:prstClr val="black"/>
                </a:solidFill>
              </a:rPr>
            </a:br>
            <a:r>
              <a:rPr lang="en-US" sz="3600" dirty="0">
                <a:solidFill>
                  <a:prstClr val="black"/>
                </a:solidFill>
              </a:rPr>
              <a:t>players to stand and point. </a:t>
            </a:r>
          </a:p>
        </p:txBody>
      </p:sp>
      <p:sp>
        <p:nvSpPr>
          <p:cNvPr id="3" name="Rectangle 2"/>
          <p:cNvSpPr/>
          <p:nvPr/>
        </p:nvSpPr>
        <p:spPr>
          <a:xfrm>
            <a:off x="5257801" y="6278562"/>
            <a:ext cx="1809961" cy="400110"/>
          </a:xfrm>
          <a:prstGeom prst="rect">
            <a:avLst/>
          </a:prstGeom>
          <a:noFill/>
          <a:ln>
            <a:noFill/>
          </a:ln>
        </p:spPr>
        <p:txBody>
          <a:bodyPr wrap="none">
            <a:spAutoFit/>
          </a:bodyPr>
          <a:lstStyle/>
          <a:p>
            <a:r>
              <a:rPr lang="en-US" sz="2000" dirty="0">
                <a:solidFill>
                  <a:srgbClr val="FFFFFF"/>
                </a:solidFill>
              </a:rPr>
              <a:t>Rule 4:3 Art 3-5</a:t>
            </a:r>
          </a:p>
        </p:txBody>
      </p:sp>
      <p:sp>
        <p:nvSpPr>
          <p:cNvPr id="8" name="Title 7"/>
          <p:cNvSpPr>
            <a:spLocks noGrp="1"/>
          </p:cNvSpPr>
          <p:nvPr>
            <p:ph type="title"/>
          </p:nvPr>
        </p:nvSpPr>
        <p:spPr>
          <a:xfrm>
            <a:off x="2133600" y="5334000"/>
            <a:ext cx="8229600" cy="1143000"/>
          </a:xfrm>
        </p:spPr>
        <p:txBody>
          <a:bodyPr/>
          <a:lstStyle/>
          <a:p>
            <a:r>
              <a:rPr lang="en-US" b="1" dirty="0">
                <a:solidFill>
                  <a:srgbClr val="FFFFFF"/>
                </a:solidFill>
              </a:rPr>
              <a:t>Delay of Game</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63891" y="3154362"/>
            <a:ext cx="2344402" cy="1646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quot;No&quot; Symbol 9"/>
          <p:cNvSpPr/>
          <p:nvPr/>
        </p:nvSpPr>
        <p:spPr>
          <a:xfrm>
            <a:off x="6705600" y="3124200"/>
            <a:ext cx="1497411" cy="1481742"/>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stalling-delay-of-gam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48600" y="-163523"/>
            <a:ext cx="4876800" cy="6183085"/>
          </a:xfrm>
          <a:prstGeom prst="rect">
            <a:avLst/>
          </a:prstGeom>
        </p:spPr>
      </p:pic>
    </p:spTree>
    <p:extLst>
      <p:ext uri="{BB962C8B-B14F-4D97-AF65-F5344CB8AC3E}">
        <p14:creationId xmlns:p14="http://schemas.microsoft.com/office/powerpoint/2010/main" val="29597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533400"/>
            <a:ext cx="10972800" cy="4525963"/>
          </a:xfrm>
        </p:spPr>
        <p:txBody>
          <a:bodyPr/>
          <a:lstStyle/>
          <a:p>
            <a:r>
              <a:rPr lang="en-US" dirty="0" smtClean="0"/>
              <a:t>The </a:t>
            </a:r>
            <a:r>
              <a:rPr lang="en-US" dirty="0" err="1" smtClean="0"/>
              <a:t>crosse</a:t>
            </a:r>
            <a:endParaRPr lang="en-US" dirty="0" smtClean="0"/>
          </a:p>
          <a:p>
            <a:r>
              <a:rPr lang="en-US" dirty="0" smtClean="0"/>
              <a:t>Positioning</a:t>
            </a:r>
          </a:p>
          <a:p>
            <a:r>
              <a:rPr lang="en-US" dirty="0" smtClean="0"/>
              <a:t>Administering</a:t>
            </a:r>
          </a:p>
          <a:p>
            <a:r>
              <a:rPr lang="en-US" dirty="0" smtClean="0"/>
              <a:t>Game play</a:t>
            </a:r>
          </a:p>
          <a:p>
            <a:r>
              <a:rPr lang="en-US" dirty="0" smtClean="0"/>
              <a:t>Fouls</a:t>
            </a:r>
          </a:p>
          <a:p>
            <a:r>
              <a:rPr lang="en-US" dirty="0"/>
              <a:t>Mechanic</a:t>
            </a:r>
          </a:p>
          <a:p>
            <a:r>
              <a:rPr lang="en-US" smtClean="0"/>
              <a:t>Faceoff scenarios </a:t>
            </a:r>
            <a:r>
              <a:rPr lang="en-US" dirty="0" smtClean="0"/>
              <a:t>(man up, out of bounce, restarts, etc.)</a:t>
            </a:r>
            <a:endParaRPr lang="en-US" dirty="0"/>
          </a:p>
        </p:txBody>
      </p:sp>
      <p:sp>
        <p:nvSpPr>
          <p:cNvPr id="5" name="Title 1"/>
          <p:cNvSpPr>
            <a:spLocks noGrp="1"/>
          </p:cNvSpPr>
          <p:nvPr>
            <p:ph type="title"/>
          </p:nvPr>
        </p:nvSpPr>
        <p:spPr>
          <a:xfrm>
            <a:off x="-304800" y="5410200"/>
            <a:ext cx="12192000" cy="1143000"/>
          </a:xfrm>
        </p:spPr>
        <p:txBody>
          <a:bodyPr>
            <a:normAutofit/>
          </a:bodyPr>
          <a:lstStyle/>
          <a:p>
            <a:r>
              <a:rPr lang="en-US" b="1" dirty="0" smtClean="0">
                <a:solidFill>
                  <a:srgbClr val="FFFFFF"/>
                </a:solidFill>
              </a:rPr>
              <a:t>Agenda</a:t>
            </a:r>
            <a:endParaRPr lang="en-US" dirty="0">
              <a:solidFill>
                <a:srgbClr val="FFFFFF"/>
              </a:solidFill>
            </a:endParaRPr>
          </a:p>
        </p:txBody>
      </p:sp>
    </p:spTree>
    <p:extLst>
      <p:ext uri="{BB962C8B-B14F-4D97-AF65-F5344CB8AC3E}">
        <p14:creationId xmlns:p14="http://schemas.microsoft.com/office/powerpoint/2010/main" val="24154459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3.amazonaws.com/images.captainu.com/pictures/168274/faceoff.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35016"/>
            <a:ext cx="8153400" cy="5495053"/>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r="-58"/>
          <a:stretch/>
        </p:blipFill>
        <p:spPr>
          <a:xfrm>
            <a:off x="18803" y="-1295400"/>
            <a:ext cx="12192000" cy="6965375"/>
          </a:xfrm>
          <a:prstGeom prst="rect">
            <a:avLst/>
          </a:prstGeom>
        </p:spPr>
      </p:pic>
      <p:sp>
        <p:nvSpPr>
          <p:cNvPr id="2" name="Rectangle 1"/>
          <p:cNvSpPr/>
          <p:nvPr/>
        </p:nvSpPr>
        <p:spPr>
          <a:xfrm>
            <a:off x="4128799" y="5867400"/>
            <a:ext cx="3719801" cy="769441"/>
          </a:xfrm>
          <a:prstGeom prst="rect">
            <a:avLst/>
          </a:prstGeom>
        </p:spPr>
        <p:txBody>
          <a:bodyPr wrap="none">
            <a:spAutoFit/>
          </a:bodyPr>
          <a:lstStyle/>
          <a:p>
            <a:r>
              <a:rPr lang="en-US" sz="4400" b="1" dirty="0">
                <a:solidFill>
                  <a:srgbClr val="FFFFFF"/>
                </a:solidFill>
              </a:rPr>
              <a:t>Pinch-and-Pop </a:t>
            </a:r>
          </a:p>
        </p:txBody>
      </p:sp>
    </p:spTree>
    <p:extLst>
      <p:ext uri="{BB962C8B-B14F-4D97-AF65-F5344CB8AC3E}">
        <p14:creationId xmlns:p14="http://schemas.microsoft.com/office/powerpoint/2010/main" val="331729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6E86A5-AF65-7D4C-8A1E-B02735281866}"/>
              </a:ext>
            </a:extLst>
          </p:cNvPr>
          <p:cNvSpPr>
            <a:spLocks noGrp="1"/>
          </p:cNvSpPr>
          <p:nvPr>
            <p:ph type="title"/>
          </p:nvPr>
        </p:nvSpPr>
        <p:spPr/>
        <p:txBody>
          <a:bodyPr/>
          <a:lstStyle/>
          <a:p>
            <a:endParaRPr lang="en-US"/>
          </a:p>
        </p:txBody>
      </p:sp>
      <p:pic>
        <p:nvPicPr>
          <p:cNvPr id="3" name="Online Media 2" descr="pinchandpop.mp4">
            <a:hlinkClick r:id="" action="ppaction://media"/>
            <a:extLst>
              <a:ext uri="{FF2B5EF4-FFF2-40B4-BE49-F238E27FC236}">
                <a16:creationId xmlns="" xmlns:a16="http://schemas.microsoft.com/office/drawing/2014/main" id="{F0C6F83B-55B6-8D4A-89E0-FCA65B2479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72950" cy="6858000"/>
          </a:xfrm>
          <a:prstGeom prst="rect">
            <a:avLst/>
          </a:prstGeom>
        </p:spPr>
      </p:pic>
    </p:spTree>
    <p:extLst>
      <p:ext uri="{BB962C8B-B14F-4D97-AF65-F5344CB8AC3E}">
        <p14:creationId xmlns:p14="http://schemas.microsoft.com/office/powerpoint/2010/main" val="289534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a:t>Holding During a Faceoff</a:t>
            </a:r>
          </a:p>
        </p:txBody>
      </p:sp>
      <p:sp>
        <p:nvSpPr>
          <p:cNvPr id="4" name="Rectangle 3"/>
          <p:cNvSpPr/>
          <p:nvPr/>
        </p:nvSpPr>
        <p:spPr>
          <a:xfrm>
            <a:off x="5029200" y="849868"/>
            <a:ext cx="1519968" cy="369332"/>
          </a:xfrm>
          <a:prstGeom prst="rect">
            <a:avLst/>
          </a:prstGeom>
        </p:spPr>
        <p:txBody>
          <a:bodyPr wrap="none">
            <a:spAutoFit/>
          </a:bodyPr>
          <a:lstStyle/>
          <a:p>
            <a:r>
              <a:rPr lang="en-US" dirty="0">
                <a:solidFill>
                  <a:prstClr val="black"/>
                </a:solidFill>
              </a:rPr>
              <a:t>Rule 4:3 Art. 5</a:t>
            </a:r>
          </a:p>
        </p:txBody>
      </p:sp>
      <p:pic>
        <p:nvPicPr>
          <p:cNvPr id="614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34574"/>
            <a:ext cx="12192000" cy="60495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410200" y="6324600"/>
            <a:ext cx="1666191" cy="400110"/>
          </a:xfrm>
          <a:prstGeom prst="rect">
            <a:avLst/>
          </a:prstGeom>
        </p:spPr>
        <p:txBody>
          <a:bodyPr wrap="none">
            <a:spAutoFit/>
          </a:bodyPr>
          <a:lstStyle/>
          <a:p>
            <a:r>
              <a:rPr lang="en-US" sz="2000" dirty="0">
                <a:solidFill>
                  <a:srgbClr val="FFFFFF"/>
                </a:solidFill>
              </a:rPr>
              <a:t>Rule 4:3 Art. 5 </a:t>
            </a:r>
          </a:p>
        </p:txBody>
      </p:sp>
      <p:sp>
        <p:nvSpPr>
          <p:cNvPr id="6" name="Title 7"/>
          <p:cNvSpPr txBox="1">
            <a:spLocks/>
          </p:cNvSpPr>
          <p:nvPr/>
        </p:nvSpPr>
        <p:spPr>
          <a:xfrm>
            <a:off x="2133600" y="5486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FF"/>
                </a:solidFill>
              </a:rPr>
              <a:t>Holding on a Faceoff</a:t>
            </a:r>
          </a:p>
        </p:txBody>
      </p:sp>
      <p:pic>
        <p:nvPicPr>
          <p:cNvPr id="7" name="Picture 2" descr="http://cdn.c.photoshelter.com/img-get/I0000n5f1e3E9LZ8/s/900/900/Brendan-Fowler.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609600"/>
            <a:ext cx="12232969" cy="6324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3503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https://</a:t>
            </a:r>
            <a:r>
              <a:rPr lang="en-US" dirty="0" smtClean="0">
                <a:hlinkClick r:id="rId3"/>
              </a:rPr>
              <a:t>youtu.be/O2xxDxG6_Mw</a:t>
            </a:r>
            <a:r>
              <a:rPr lang="en-US" dirty="0" smtClean="0"/>
              <a:t> </a:t>
            </a:r>
            <a:endParaRPr lang="en-US" dirty="0"/>
          </a:p>
        </p:txBody>
      </p:sp>
    </p:spTree>
    <p:extLst>
      <p:ext uri="{BB962C8B-B14F-4D97-AF65-F5344CB8AC3E}">
        <p14:creationId xmlns:p14="http://schemas.microsoft.com/office/powerpoint/2010/main" val="17494503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Faceoff hold and restart.mp4">
            <a:hlinkClick r:id="" action="ppaction://media"/>
            <a:extLst>
              <a:ext uri="{FF2B5EF4-FFF2-40B4-BE49-F238E27FC236}">
                <a16:creationId xmlns="" xmlns:a16="http://schemas.microsoft.com/office/drawing/2014/main" id="{3F79B4ED-995F-0240-BEE5-B00028250B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0"/>
            <a:ext cx="12056533" cy="6781800"/>
          </a:xfrm>
          <a:prstGeom prst="rect">
            <a:avLst/>
          </a:prstGeom>
        </p:spPr>
      </p:pic>
    </p:spTree>
    <p:extLst>
      <p:ext uri="{BB962C8B-B14F-4D97-AF65-F5344CB8AC3E}">
        <p14:creationId xmlns:p14="http://schemas.microsoft.com/office/powerpoint/2010/main" val="139128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Faceoff hold and restart.mp4">
            <a:hlinkClick r:id="" action="ppaction://media"/>
            <a:extLst>
              <a:ext uri="{FF2B5EF4-FFF2-40B4-BE49-F238E27FC236}">
                <a16:creationId xmlns="" xmlns:a16="http://schemas.microsoft.com/office/drawing/2014/main" id="{3F79B4ED-995F-0240-BEE5-B00028250B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0"/>
            <a:ext cx="12056533" cy="6781800"/>
          </a:xfrm>
          <a:prstGeom prst="rect">
            <a:avLst/>
          </a:prstGeom>
        </p:spPr>
      </p:pic>
    </p:spTree>
    <p:extLst>
      <p:ext uri="{BB962C8B-B14F-4D97-AF65-F5344CB8AC3E}">
        <p14:creationId xmlns:p14="http://schemas.microsoft.com/office/powerpoint/2010/main" val="165724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5486400"/>
            <a:ext cx="5410199" cy="1143000"/>
          </a:xfrm>
        </p:spPr>
        <p:txBody>
          <a:bodyPr>
            <a:normAutofit/>
          </a:bodyPr>
          <a:lstStyle/>
          <a:p>
            <a:r>
              <a:rPr lang="en-US" b="1" dirty="0">
                <a:solidFill>
                  <a:schemeClr val="bg1"/>
                </a:solidFill>
              </a:rPr>
              <a:t>Ball in Back of Crosse </a:t>
            </a:r>
            <a:endParaRPr lang="en-US" dirty="0">
              <a:solidFill>
                <a:schemeClr val="bg1"/>
              </a:solidFill>
            </a:endParaRPr>
          </a:p>
        </p:txBody>
      </p:sp>
      <p:sp>
        <p:nvSpPr>
          <p:cNvPr id="7" name="Rectangle 6"/>
          <p:cNvSpPr/>
          <p:nvPr/>
        </p:nvSpPr>
        <p:spPr>
          <a:xfrm>
            <a:off x="5562600" y="6305490"/>
            <a:ext cx="1241045" cy="400110"/>
          </a:xfrm>
          <a:prstGeom prst="rect">
            <a:avLst/>
          </a:prstGeom>
        </p:spPr>
        <p:txBody>
          <a:bodyPr wrap="none">
            <a:spAutoFit/>
          </a:bodyPr>
          <a:lstStyle/>
          <a:p>
            <a:r>
              <a:rPr lang="en-US" sz="2000" dirty="0">
                <a:solidFill>
                  <a:schemeClr val="bg1"/>
                </a:solidFill>
              </a:rPr>
              <a:t>Rule 4:3-3</a:t>
            </a:r>
          </a:p>
        </p:txBody>
      </p:sp>
      <p:sp>
        <p:nvSpPr>
          <p:cNvPr id="8" name="Rectangle 7"/>
          <p:cNvSpPr/>
          <p:nvPr/>
        </p:nvSpPr>
        <p:spPr>
          <a:xfrm>
            <a:off x="5029200" y="3276600"/>
            <a:ext cx="5638800" cy="1384995"/>
          </a:xfrm>
          <a:prstGeom prst="rect">
            <a:avLst/>
          </a:prstGeom>
        </p:spPr>
        <p:txBody>
          <a:bodyPr wrap="square">
            <a:spAutoFit/>
          </a:bodyPr>
          <a:lstStyle/>
          <a:p>
            <a:r>
              <a:rPr lang="en-US" sz="2800" dirty="0">
                <a:solidFill>
                  <a:prstClr val="black"/>
                </a:solidFill>
              </a:rPr>
              <a:t>On a Faceoff, a player may not pick up and carry the ball in the back of his stick.</a:t>
            </a:r>
          </a:p>
        </p:txBody>
      </p:sp>
      <p:pic>
        <p:nvPicPr>
          <p:cNvPr id="2050" name="Picture 2" descr="http://lilacrossenews.com/files/2012/11/kevin-reisma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0385"/>
            <a:ext cx="4724400" cy="559841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6629400" y="4572000"/>
            <a:ext cx="280833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rPr>
              <a:t>One Step</a:t>
            </a:r>
          </a:p>
        </p:txBody>
      </p:sp>
      <p:pic>
        <p:nvPicPr>
          <p:cNvPr id="9" name="Picture 8" descr="withhold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7832351" y="-250280"/>
            <a:ext cx="5671296" cy="5755942"/>
          </a:xfrm>
          <a:prstGeom prst="rect">
            <a:avLst/>
          </a:prstGeom>
        </p:spPr>
      </p:pic>
    </p:spTree>
    <p:extLst>
      <p:ext uri="{BB962C8B-B14F-4D97-AF65-F5344CB8AC3E}">
        <p14:creationId xmlns:p14="http://schemas.microsoft.com/office/powerpoint/2010/main" val="121659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562600"/>
            <a:ext cx="3482049" cy="1143000"/>
          </a:xfrm>
        </p:spPr>
        <p:txBody>
          <a:bodyPr/>
          <a:lstStyle/>
          <a:p>
            <a:r>
              <a:rPr lang="en-US" b="1" dirty="0">
                <a:solidFill>
                  <a:srgbClr val="FFFFFF"/>
                </a:solidFill>
              </a:rPr>
              <a:t>Withholding</a:t>
            </a:r>
          </a:p>
        </p:txBody>
      </p:sp>
      <p:sp>
        <p:nvSpPr>
          <p:cNvPr id="3" name="Rectangle 2"/>
          <p:cNvSpPr/>
          <p:nvPr/>
        </p:nvSpPr>
        <p:spPr>
          <a:xfrm>
            <a:off x="7620000" y="3657600"/>
            <a:ext cx="3291016" cy="2246769"/>
          </a:xfrm>
          <a:prstGeom prst="rect">
            <a:avLst/>
          </a:prstGeom>
        </p:spPr>
        <p:txBody>
          <a:bodyPr wrap="square">
            <a:spAutoFit/>
          </a:bodyPr>
          <a:lstStyle/>
          <a:p>
            <a:r>
              <a:rPr lang="en-US" sz="2000" dirty="0"/>
              <a:t>Player may not lie on the ball or trap the ball with his crosse longer than is necessary to control and pick it up or withhold ball in any other manner.</a:t>
            </a:r>
          </a:p>
          <a:p>
            <a:endParaRPr lang="en-US" sz="2000" dirty="0"/>
          </a:p>
        </p:txBody>
      </p:sp>
      <p:sp>
        <p:nvSpPr>
          <p:cNvPr id="6" name="Rectangle 5"/>
          <p:cNvSpPr/>
          <p:nvPr/>
        </p:nvSpPr>
        <p:spPr>
          <a:xfrm>
            <a:off x="5122175" y="6305416"/>
            <a:ext cx="1162498" cy="400110"/>
          </a:xfrm>
          <a:prstGeom prst="rect">
            <a:avLst/>
          </a:prstGeom>
        </p:spPr>
        <p:txBody>
          <a:bodyPr wrap="none">
            <a:spAutoFit/>
          </a:bodyPr>
          <a:lstStyle/>
          <a:p>
            <a:r>
              <a:rPr lang="en-US" sz="2000" dirty="0">
                <a:solidFill>
                  <a:srgbClr val="FFFFFF"/>
                </a:solidFill>
              </a:rPr>
              <a:t>Rule 6:12</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70" y="0"/>
            <a:ext cx="7543801"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9" descr="withholding.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8398809" y="685800"/>
            <a:ext cx="4936191" cy="5009865"/>
          </a:xfrm>
          <a:prstGeom prst="rect">
            <a:avLst/>
          </a:prstGeom>
        </p:spPr>
      </p:pic>
    </p:spTree>
    <p:extLst>
      <p:ext uri="{BB962C8B-B14F-4D97-AF65-F5344CB8AC3E}">
        <p14:creationId xmlns:p14="http://schemas.microsoft.com/office/powerpoint/2010/main" val="2663986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066800"/>
            <a:ext cx="12374663" cy="6834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249087" y="5638800"/>
            <a:ext cx="6477000" cy="769441"/>
          </a:xfrm>
          <a:prstGeom prst="rect">
            <a:avLst/>
          </a:prstGeom>
        </p:spPr>
        <p:txBody>
          <a:bodyPr wrap="square">
            <a:spAutoFit/>
          </a:bodyPr>
          <a:lstStyle/>
          <a:p>
            <a:r>
              <a:rPr lang="en-US" sz="4400" dirty="0">
                <a:solidFill>
                  <a:srgbClr val="FFFFFF"/>
                </a:solidFill>
              </a:rPr>
              <a:t>Where’s the ball?</a:t>
            </a:r>
          </a:p>
        </p:txBody>
      </p:sp>
      <p:sp>
        <p:nvSpPr>
          <p:cNvPr id="4" name="Oval 3"/>
          <p:cNvSpPr/>
          <p:nvPr/>
        </p:nvSpPr>
        <p:spPr>
          <a:xfrm>
            <a:off x="6934200" y="3810000"/>
            <a:ext cx="1106774" cy="107929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868CA9AC-06E4-AD4B-B717-CBA0CBA07C82}"/>
              </a:ext>
            </a:extLst>
          </p:cNvPr>
          <p:cNvSpPr/>
          <p:nvPr/>
        </p:nvSpPr>
        <p:spPr>
          <a:xfrm>
            <a:off x="5429815" y="6273217"/>
            <a:ext cx="1486304" cy="400110"/>
          </a:xfrm>
          <a:prstGeom prst="rect">
            <a:avLst/>
          </a:prstGeom>
        </p:spPr>
        <p:txBody>
          <a:bodyPr wrap="none">
            <a:spAutoFit/>
          </a:bodyPr>
          <a:lstStyle/>
          <a:p>
            <a:r>
              <a:rPr lang="en-US" sz="2000" dirty="0">
                <a:solidFill>
                  <a:schemeClr val="bg1"/>
                </a:solidFill>
              </a:rPr>
              <a:t>Rule 5-10 d. </a:t>
            </a:r>
          </a:p>
        </p:txBody>
      </p:sp>
    </p:spTree>
    <p:extLst>
      <p:ext uri="{BB962C8B-B14F-4D97-AF65-F5344CB8AC3E}">
        <p14:creationId xmlns:p14="http://schemas.microsoft.com/office/powerpoint/2010/main" val="376129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fobodycontact.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981199"/>
            <a:ext cx="12192000" cy="7620000"/>
          </a:xfrm>
          <a:prstGeom prst="rect">
            <a:avLst/>
          </a:prstGeom>
        </p:spPr>
      </p:pic>
      <p:sp>
        <p:nvSpPr>
          <p:cNvPr id="6" name="Title 1"/>
          <p:cNvSpPr txBox="1">
            <a:spLocks/>
          </p:cNvSpPr>
          <p:nvPr/>
        </p:nvSpPr>
        <p:spPr>
          <a:xfrm>
            <a:off x="2819400" y="5638800"/>
            <a:ext cx="6629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Body Contact on a Faceoff</a:t>
            </a:r>
            <a:endParaRPr lang="en-US" dirty="0">
              <a:solidFill>
                <a:schemeClr val="bg1"/>
              </a:solidFill>
            </a:endParaRPr>
          </a:p>
        </p:txBody>
      </p:sp>
      <p:pic>
        <p:nvPicPr>
          <p:cNvPr id="7" name="Picture 6">
            <a:extLst>
              <a:ext uri="{FF2B5EF4-FFF2-40B4-BE49-F238E27FC236}">
                <a16:creationId xmlns="" xmlns:a16="http://schemas.microsoft.com/office/drawing/2014/main" id="{44DCE87D-F9ED-9F40-8462-AD597063FC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2000251"/>
            <a:ext cx="12192001" cy="7620000"/>
          </a:xfrm>
          <a:prstGeom prst="rect">
            <a:avLst/>
          </a:prstGeom>
        </p:spPr>
      </p:pic>
    </p:spTree>
    <p:extLst>
      <p:ext uri="{BB962C8B-B14F-4D97-AF65-F5344CB8AC3E}">
        <p14:creationId xmlns:p14="http://schemas.microsoft.com/office/powerpoint/2010/main" val="4132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6" name="Picture 4" descr="http://cdn.laxallstars.com/wp-content/uploads/2014/10/official-pregame-735x48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12192000" cy="80450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906810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playing AHSLax--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44186"/>
            <a:ext cx="13106400" cy="874886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6781800" y="0"/>
            <a:ext cx="4800600" cy="257535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Don’t blow through a stop signal</a:t>
            </a:r>
            <a:endParaRPr lang="en-US" sz="2800" dirty="0"/>
          </a:p>
        </p:txBody>
      </p:sp>
    </p:spTree>
    <p:extLst>
      <p:ext uri="{BB962C8B-B14F-4D97-AF65-F5344CB8AC3E}">
        <p14:creationId xmlns:p14="http://schemas.microsoft.com/office/powerpoint/2010/main" val="7501946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5486400"/>
            <a:ext cx="3581398" cy="1143000"/>
          </a:xfrm>
        </p:spPr>
        <p:txBody>
          <a:bodyPr>
            <a:normAutofit/>
          </a:bodyPr>
          <a:lstStyle/>
          <a:p>
            <a:r>
              <a:rPr lang="en-US" b="1" dirty="0">
                <a:solidFill>
                  <a:srgbClr val="FFFFFF"/>
                </a:solidFill>
              </a:rPr>
              <a:t>Wing Players</a:t>
            </a:r>
            <a:endParaRPr lang="en-US" dirty="0">
              <a:solidFill>
                <a:srgbClr val="FFFFFF"/>
              </a:solidFill>
            </a:endParaRPr>
          </a:p>
        </p:txBody>
      </p:sp>
      <p:sp>
        <p:nvSpPr>
          <p:cNvPr id="7" name="Rectangle 6"/>
          <p:cNvSpPr/>
          <p:nvPr/>
        </p:nvSpPr>
        <p:spPr>
          <a:xfrm>
            <a:off x="5354649" y="6305371"/>
            <a:ext cx="949299" cy="369332"/>
          </a:xfrm>
          <a:prstGeom prst="rect">
            <a:avLst/>
          </a:prstGeom>
        </p:spPr>
        <p:txBody>
          <a:bodyPr wrap="none">
            <a:spAutoFit/>
          </a:bodyPr>
          <a:lstStyle/>
          <a:p>
            <a:r>
              <a:rPr lang="en-US" dirty="0">
                <a:solidFill>
                  <a:srgbClr val="FFFFFF"/>
                </a:solidFill>
              </a:rPr>
              <a:t>Rule 4:4</a:t>
            </a:r>
          </a:p>
        </p:txBody>
      </p:sp>
      <p:sp>
        <p:nvSpPr>
          <p:cNvPr id="8" name="Rectangle 7"/>
          <p:cNvSpPr/>
          <p:nvPr/>
        </p:nvSpPr>
        <p:spPr>
          <a:xfrm>
            <a:off x="5943600" y="228600"/>
            <a:ext cx="6096000" cy="5693866"/>
          </a:xfrm>
          <a:prstGeom prst="rect">
            <a:avLst/>
          </a:prstGeom>
        </p:spPr>
        <p:txBody>
          <a:bodyPr wrap="square">
            <a:spAutoFit/>
          </a:bodyPr>
          <a:lstStyle/>
          <a:p>
            <a:r>
              <a:rPr lang="en-US" sz="2800" dirty="0">
                <a:solidFill>
                  <a:prstClr val="black"/>
                </a:solidFill>
              </a:rPr>
              <a:t>Must remain behind wing line.  May be moving.  </a:t>
            </a:r>
          </a:p>
          <a:p>
            <a:endParaRPr lang="en-US" sz="2800" dirty="0">
              <a:solidFill>
                <a:prstClr val="black"/>
              </a:solidFill>
            </a:endParaRPr>
          </a:p>
          <a:p>
            <a:r>
              <a:rPr lang="en-US" sz="2800" dirty="0">
                <a:solidFill>
                  <a:prstClr val="black"/>
                </a:solidFill>
              </a:rPr>
              <a:t>Released with whistle; </a:t>
            </a:r>
            <a:r>
              <a:rPr lang="en-US" sz="2800" u="sng" dirty="0"/>
              <a:t>but must avoid body checking the faceoff players battling for control of the ball in the initial faceoff spot</a:t>
            </a:r>
            <a:endParaRPr lang="en-US" sz="2800" dirty="0">
              <a:solidFill>
                <a:prstClr val="black"/>
              </a:solidFill>
            </a:endParaRPr>
          </a:p>
          <a:p>
            <a:endParaRPr lang="en-US" sz="2800" dirty="0">
              <a:solidFill>
                <a:prstClr val="black"/>
              </a:solidFill>
            </a:endParaRPr>
          </a:p>
          <a:p>
            <a:r>
              <a:rPr lang="en-US" sz="2800" dirty="0">
                <a:solidFill>
                  <a:prstClr val="black"/>
                </a:solidFill>
              </a:rPr>
              <a:t>All other players are confined to their areas until possession is called, the ball goes OB or crosses the Defensive Area Line or a whistle stops play. </a:t>
            </a:r>
          </a:p>
          <a:p>
            <a:endParaRPr lang="en-US" sz="2800" dirty="0">
              <a:solidFill>
                <a:prstClr val="black"/>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200"/>
            <a:ext cx="5800065" cy="57127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4" name="Straight Connector 3"/>
          <p:cNvCxnSpPr>
            <a:cxnSpLocks/>
          </p:cNvCxnSpPr>
          <p:nvPr/>
        </p:nvCxnSpPr>
        <p:spPr>
          <a:xfrm>
            <a:off x="76200" y="5029200"/>
            <a:ext cx="5715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47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fogo crushed.mp4">
            <a:hlinkClick r:id="" action="ppaction://media"/>
            <a:extLst>
              <a:ext uri="{FF2B5EF4-FFF2-40B4-BE49-F238E27FC236}">
                <a16:creationId xmlns="" xmlns:a16="http://schemas.microsoft.com/office/drawing/2014/main" id="{E79A551E-7B4E-4C48-9804-AB93121C7A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3964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36" name="Group 35"/>
          <p:cNvGrpSpPr/>
          <p:nvPr/>
        </p:nvGrpSpPr>
        <p:grpSpPr>
          <a:xfrm>
            <a:off x="5029201" y="914400"/>
            <a:ext cx="1905000" cy="3962400"/>
            <a:chOff x="3519819" y="1618235"/>
            <a:chExt cx="1905000" cy="3074621"/>
          </a:xfrm>
        </p:grpSpPr>
        <p:sp>
          <p:nvSpPr>
            <p:cNvPr id="34" name="Rectangle 33"/>
            <p:cNvSpPr/>
            <p:nvPr/>
          </p:nvSpPr>
          <p:spPr>
            <a:xfrm>
              <a:off x="3519819" y="1618235"/>
              <a:ext cx="1904999" cy="409862"/>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3595219" y="4328929"/>
              <a:ext cx="1829600" cy="36392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Oval 5"/>
          <p:cNvSpPr>
            <a:spLocks noChangeAspect="1"/>
          </p:cNvSpPr>
          <p:nvPr/>
        </p:nvSpPr>
        <p:spPr>
          <a:xfrm>
            <a:off x="6294741" y="2661409"/>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7" name="Oval 6"/>
          <p:cNvSpPr>
            <a:spLocks noChangeAspect="1"/>
          </p:cNvSpPr>
          <p:nvPr/>
        </p:nvSpPr>
        <p:spPr>
          <a:xfrm>
            <a:off x="3434958" y="320598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0" name="Oval 9"/>
          <p:cNvSpPr>
            <a:spLocks noChangeAspect="1"/>
          </p:cNvSpPr>
          <p:nvPr/>
        </p:nvSpPr>
        <p:spPr>
          <a:xfrm>
            <a:off x="5608941" y="1143000"/>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1" name="Oval 10"/>
          <p:cNvSpPr>
            <a:spLocks noChangeAspect="1"/>
          </p:cNvSpPr>
          <p:nvPr/>
        </p:nvSpPr>
        <p:spPr>
          <a:xfrm>
            <a:off x="5800965" y="2661409"/>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6" name="Oval 15"/>
          <p:cNvSpPr>
            <a:spLocks noChangeAspect="1"/>
          </p:cNvSpPr>
          <p:nvPr/>
        </p:nvSpPr>
        <p:spPr>
          <a:xfrm>
            <a:off x="6437491" y="11430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7" name="Oval 16"/>
          <p:cNvSpPr>
            <a:spLocks noChangeAspect="1"/>
          </p:cNvSpPr>
          <p:nvPr/>
        </p:nvSpPr>
        <p:spPr>
          <a:xfrm>
            <a:off x="6477000" y="4495800"/>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8" name="Oval 17"/>
          <p:cNvSpPr>
            <a:spLocks noChangeAspect="1"/>
          </p:cNvSpPr>
          <p:nvPr/>
        </p:nvSpPr>
        <p:spPr>
          <a:xfrm>
            <a:off x="3283317" y="2859024"/>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9" name="Oval 18"/>
          <p:cNvSpPr>
            <a:spLocks noChangeAspect="1"/>
          </p:cNvSpPr>
          <p:nvPr/>
        </p:nvSpPr>
        <p:spPr>
          <a:xfrm>
            <a:off x="3258682" y="4535424"/>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0" name="Oval 19"/>
          <p:cNvSpPr>
            <a:spLocks noChangeAspect="1"/>
          </p:cNvSpPr>
          <p:nvPr/>
        </p:nvSpPr>
        <p:spPr>
          <a:xfrm>
            <a:off x="3341229" y="1823209"/>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1" name="Oval 20"/>
          <p:cNvSpPr>
            <a:spLocks noChangeAspect="1"/>
          </p:cNvSpPr>
          <p:nvPr/>
        </p:nvSpPr>
        <p:spPr>
          <a:xfrm>
            <a:off x="2484741" y="2777233"/>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2" name="Oval 21"/>
          <p:cNvSpPr>
            <a:spLocks noChangeAspect="1"/>
          </p:cNvSpPr>
          <p:nvPr/>
        </p:nvSpPr>
        <p:spPr>
          <a:xfrm>
            <a:off x="8620365" y="1728721"/>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3" name="Oval 22"/>
          <p:cNvSpPr>
            <a:spLocks noChangeAspect="1"/>
          </p:cNvSpPr>
          <p:nvPr/>
        </p:nvSpPr>
        <p:spPr>
          <a:xfrm>
            <a:off x="8687929" y="2859024"/>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4" name="Oval 23"/>
          <p:cNvSpPr>
            <a:spLocks noChangeAspect="1"/>
          </p:cNvSpPr>
          <p:nvPr/>
        </p:nvSpPr>
        <p:spPr>
          <a:xfrm>
            <a:off x="8809341" y="4127497"/>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5" name="Oval 24"/>
          <p:cNvSpPr>
            <a:spLocks noChangeAspect="1"/>
          </p:cNvSpPr>
          <p:nvPr/>
        </p:nvSpPr>
        <p:spPr>
          <a:xfrm>
            <a:off x="8821282" y="3042409"/>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6" name="Oval 25"/>
          <p:cNvSpPr>
            <a:spLocks noChangeAspect="1"/>
          </p:cNvSpPr>
          <p:nvPr/>
        </p:nvSpPr>
        <p:spPr>
          <a:xfrm>
            <a:off x="9010258" y="420776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7" name="Oval 26"/>
          <p:cNvSpPr>
            <a:spLocks noChangeAspect="1"/>
          </p:cNvSpPr>
          <p:nvPr/>
        </p:nvSpPr>
        <p:spPr>
          <a:xfrm>
            <a:off x="8782417" y="1539745"/>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8" name="Oval 27"/>
          <p:cNvSpPr>
            <a:spLocks noChangeAspect="1"/>
          </p:cNvSpPr>
          <p:nvPr/>
        </p:nvSpPr>
        <p:spPr>
          <a:xfrm>
            <a:off x="9458565" y="2777233"/>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9" name="Oval 28"/>
          <p:cNvSpPr>
            <a:spLocks noChangeAspect="1"/>
          </p:cNvSpPr>
          <p:nvPr/>
        </p:nvSpPr>
        <p:spPr>
          <a:xfrm>
            <a:off x="6135624" y="453542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0" name="Oval 29"/>
          <p:cNvSpPr>
            <a:spLocks noChangeAspect="1"/>
          </p:cNvSpPr>
          <p:nvPr/>
        </p:nvSpPr>
        <p:spPr>
          <a:xfrm>
            <a:off x="3188829" y="2204209"/>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1" name="Oval 30"/>
          <p:cNvSpPr>
            <a:spLocks noChangeAspect="1"/>
          </p:cNvSpPr>
          <p:nvPr/>
        </p:nvSpPr>
        <p:spPr>
          <a:xfrm>
            <a:off x="3377805" y="3917185"/>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grpSp>
        <p:nvGrpSpPr>
          <p:cNvPr id="33" name="Group 32"/>
          <p:cNvGrpSpPr/>
          <p:nvPr/>
        </p:nvGrpSpPr>
        <p:grpSpPr>
          <a:xfrm>
            <a:off x="1066800" y="609600"/>
            <a:ext cx="9922480" cy="4876800"/>
            <a:chOff x="1019725" y="884615"/>
            <a:chExt cx="7468834" cy="4876800"/>
          </a:xfrm>
        </p:grpSpPr>
        <p:sp>
          <p:nvSpPr>
            <p:cNvPr id="32" name="Rectangle 31"/>
            <p:cNvSpPr/>
            <p:nvPr/>
          </p:nvSpPr>
          <p:spPr>
            <a:xfrm>
              <a:off x="6124510" y="884615"/>
              <a:ext cx="2364049" cy="4876800"/>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1019725" y="960815"/>
              <a:ext cx="2351644" cy="4800600"/>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Right Arrow 36"/>
          <p:cNvSpPr/>
          <p:nvPr/>
        </p:nvSpPr>
        <p:spPr>
          <a:xfrm>
            <a:off x="5614529" y="2128009"/>
            <a:ext cx="527812" cy="381000"/>
          </a:xfrm>
          <a:prstGeom prst="rightArrow">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ight Arrow 37"/>
          <p:cNvSpPr/>
          <p:nvPr/>
        </p:nvSpPr>
        <p:spPr>
          <a:xfrm rot="10800000">
            <a:off x="6218541" y="2971800"/>
            <a:ext cx="527812" cy="381000"/>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2819400" y="5867400"/>
            <a:ext cx="6347962" cy="707886"/>
          </a:xfrm>
          <a:prstGeom prst="rect">
            <a:avLst/>
          </a:prstGeom>
          <a:noFill/>
        </p:spPr>
        <p:txBody>
          <a:bodyPr wrap="none">
            <a:spAutoFit/>
          </a:bodyPr>
          <a:lstStyle/>
          <a:p>
            <a:r>
              <a:rPr lang="en-US" sz="4000" b="1" dirty="0">
                <a:solidFill>
                  <a:srgbClr val="FFFFFF"/>
                </a:solidFill>
              </a:rPr>
              <a:t>Wing Official Responsibilities</a:t>
            </a:r>
          </a:p>
        </p:txBody>
      </p:sp>
      <p:pic>
        <p:nvPicPr>
          <p:cNvPr id="3" name="Picture 2" descr="playo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5000" y="1524000"/>
            <a:ext cx="2719852" cy="4486542"/>
          </a:xfrm>
          <a:prstGeom prst="rect">
            <a:avLst/>
          </a:prstGeom>
        </p:spPr>
      </p:pic>
      <p:pic>
        <p:nvPicPr>
          <p:cNvPr id="8" name="Picture 7" descr="readypoin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4400" y="2743200"/>
            <a:ext cx="3645647" cy="3048000"/>
          </a:xfrm>
          <a:prstGeom prst="rect">
            <a:avLst/>
          </a:prstGeom>
        </p:spPr>
      </p:pic>
      <p:sp>
        <p:nvSpPr>
          <p:cNvPr id="42" name="Rectangle 41"/>
          <p:cNvSpPr/>
          <p:nvPr/>
        </p:nvSpPr>
        <p:spPr>
          <a:xfrm>
            <a:off x="7239000" y="3810000"/>
            <a:ext cx="4002024" cy="830997"/>
          </a:xfrm>
          <a:prstGeom prst="rect">
            <a:avLst/>
          </a:prstGeom>
          <a:solidFill>
            <a:schemeClr val="bg1"/>
          </a:solidFill>
          <a:ln>
            <a:solidFill>
              <a:schemeClr val="tx1"/>
            </a:solidFill>
          </a:ln>
        </p:spPr>
        <p:txBody>
          <a:bodyPr wrap="square">
            <a:spAutoFit/>
          </a:bodyPr>
          <a:lstStyle/>
          <a:p>
            <a:r>
              <a:rPr lang="en-US" sz="2400" dirty="0">
                <a:solidFill>
                  <a:prstClr val="black"/>
                </a:solidFill>
              </a:rPr>
              <a:t>Line up above the wing line to give yourself the best angle. </a:t>
            </a:r>
          </a:p>
        </p:txBody>
      </p:sp>
      <p:sp>
        <p:nvSpPr>
          <p:cNvPr id="43" name="Rectangle 42"/>
          <p:cNvSpPr/>
          <p:nvPr/>
        </p:nvSpPr>
        <p:spPr>
          <a:xfrm>
            <a:off x="7239000" y="4800600"/>
            <a:ext cx="4572000" cy="830997"/>
          </a:xfrm>
          <a:prstGeom prst="rect">
            <a:avLst/>
          </a:prstGeom>
          <a:solidFill>
            <a:schemeClr val="bg1"/>
          </a:solidFill>
          <a:ln>
            <a:solidFill>
              <a:schemeClr val="tx1"/>
            </a:solidFill>
          </a:ln>
        </p:spPr>
        <p:txBody>
          <a:bodyPr wrap="square">
            <a:spAutoFit/>
          </a:bodyPr>
          <a:lstStyle/>
          <a:p>
            <a:r>
              <a:rPr lang="en-US" sz="2400" dirty="0">
                <a:solidFill>
                  <a:prstClr val="black"/>
                </a:solidFill>
              </a:rPr>
              <a:t>When the field is set point to the goal you are covering as Lead.  </a:t>
            </a:r>
          </a:p>
        </p:txBody>
      </p:sp>
      <p:sp>
        <p:nvSpPr>
          <p:cNvPr id="44" name="Rectangle 43"/>
          <p:cNvSpPr/>
          <p:nvPr/>
        </p:nvSpPr>
        <p:spPr>
          <a:xfrm>
            <a:off x="7269477" y="2438400"/>
            <a:ext cx="4389123" cy="1200328"/>
          </a:xfrm>
          <a:prstGeom prst="rect">
            <a:avLst/>
          </a:prstGeom>
          <a:solidFill>
            <a:schemeClr val="bg1"/>
          </a:solidFill>
          <a:ln>
            <a:solidFill>
              <a:schemeClr val="tx1"/>
            </a:solidFill>
          </a:ln>
        </p:spPr>
        <p:txBody>
          <a:bodyPr wrap="square">
            <a:spAutoFit/>
          </a:bodyPr>
          <a:lstStyle/>
          <a:p>
            <a:r>
              <a:rPr lang="en-US" sz="2400" dirty="0">
                <a:solidFill>
                  <a:prstClr val="black"/>
                </a:solidFill>
              </a:rPr>
              <a:t>Watch for interference.</a:t>
            </a:r>
            <a:br>
              <a:rPr lang="en-US" sz="2400" dirty="0">
                <a:solidFill>
                  <a:prstClr val="black"/>
                </a:solidFill>
              </a:rPr>
            </a:br>
            <a:r>
              <a:rPr lang="en-US" sz="2400" dirty="0">
                <a:solidFill>
                  <a:prstClr val="black"/>
                </a:solidFill>
              </a:rPr>
              <a:t>Players who are far apart not likely to cause a problem.</a:t>
            </a:r>
          </a:p>
        </p:txBody>
      </p:sp>
      <p:sp>
        <p:nvSpPr>
          <p:cNvPr id="45" name="Oval 44"/>
          <p:cNvSpPr/>
          <p:nvPr/>
        </p:nvSpPr>
        <p:spPr>
          <a:xfrm>
            <a:off x="6571210" y="2516923"/>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FO</a:t>
            </a:r>
            <a:endParaRPr lang="en-US" sz="1200" dirty="0">
              <a:solidFill>
                <a:sysClr val="windowText" lastClr="000000"/>
              </a:solidFill>
            </a:endParaRPr>
          </a:p>
        </p:txBody>
      </p:sp>
      <p:sp>
        <p:nvSpPr>
          <p:cNvPr id="46" name="Oval 45"/>
          <p:cNvSpPr/>
          <p:nvPr/>
        </p:nvSpPr>
        <p:spPr>
          <a:xfrm>
            <a:off x="6595036" y="3967991"/>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W</a:t>
            </a:r>
            <a:endParaRPr lang="en-US" sz="1200" dirty="0">
              <a:solidFill>
                <a:sysClr val="windowText" lastClr="000000"/>
              </a:solidFill>
            </a:endParaRPr>
          </a:p>
        </p:txBody>
      </p:sp>
      <p:sp>
        <p:nvSpPr>
          <p:cNvPr id="47" name="Oval 46"/>
          <p:cNvSpPr/>
          <p:nvPr/>
        </p:nvSpPr>
        <p:spPr>
          <a:xfrm>
            <a:off x="5105400" y="2514600"/>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LL</a:t>
            </a:r>
            <a:endParaRPr lang="en-US" sz="1200" dirty="0">
              <a:solidFill>
                <a:sysClr val="windowText" lastClr="000000"/>
              </a:solidFill>
            </a:endParaRPr>
          </a:p>
        </p:txBody>
      </p:sp>
    </p:spTree>
    <p:extLst>
      <p:ext uri="{BB962C8B-B14F-4D97-AF65-F5344CB8AC3E}">
        <p14:creationId xmlns:p14="http://schemas.microsoft.com/office/powerpoint/2010/main" val="368587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8" grpId="1" animBg="1"/>
      <p:bldP spid="42" grpId="0" animBg="1"/>
      <p:bldP spid="43" grpId="0" animBg="1"/>
      <p:bldP spid="44" grpId="0" animBg="1"/>
      <p:bldP spid="4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Oval 5"/>
          <p:cNvSpPr>
            <a:spLocks noChangeAspect="1"/>
          </p:cNvSpPr>
          <p:nvPr/>
        </p:nvSpPr>
        <p:spPr>
          <a:xfrm>
            <a:off x="6248400" y="2652781"/>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7" name="Oval 6"/>
          <p:cNvSpPr>
            <a:spLocks noChangeAspect="1"/>
          </p:cNvSpPr>
          <p:nvPr/>
        </p:nvSpPr>
        <p:spPr>
          <a:xfrm>
            <a:off x="3827529" y="3121157"/>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0" name="Oval 9"/>
          <p:cNvSpPr>
            <a:spLocks noChangeAspect="1"/>
          </p:cNvSpPr>
          <p:nvPr/>
        </p:nvSpPr>
        <p:spPr>
          <a:xfrm>
            <a:off x="5588003" y="106680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1" name="Oval 10"/>
          <p:cNvSpPr>
            <a:spLocks noChangeAspect="1"/>
          </p:cNvSpPr>
          <p:nvPr/>
        </p:nvSpPr>
        <p:spPr>
          <a:xfrm>
            <a:off x="5754624" y="2652781"/>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6" name="Oval 15"/>
          <p:cNvSpPr>
            <a:spLocks noChangeAspect="1"/>
          </p:cNvSpPr>
          <p:nvPr/>
        </p:nvSpPr>
        <p:spPr>
          <a:xfrm>
            <a:off x="6267453" y="10668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7" name="Oval 16"/>
          <p:cNvSpPr>
            <a:spLocks noChangeAspect="1"/>
          </p:cNvSpPr>
          <p:nvPr/>
        </p:nvSpPr>
        <p:spPr>
          <a:xfrm>
            <a:off x="5523741" y="4514088"/>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8" name="Oval 17"/>
          <p:cNvSpPr>
            <a:spLocks noChangeAspect="1"/>
          </p:cNvSpPr>
          <p:nvPr/>
        </p:nvSpPr>
        <p:spPr>
          <a:xfrm>
            <a:off x="3675888" y="27741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9" name="Oval 18"/>
          <p:cNvSpPr>
            <a:spLocks noChangeAspect="1"/>
          </p:cNvSpPr>
          <p:nvPr/>
        </p:nvSpPr>
        <p:spPr>
          <a:xfrm>
            <a:off x="3651253" y="44505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0" name="Oval 19"/>
          <p:cNvSpPr>
            <a:spLocks noChangeAspect="1"/>
          </p:cNvSpPr>
          <p:nvPr/>
        </p:nvSpPr>
        <p:spPr>
          <a:xfrm>
            <a:off x="3733800" y="1738378"/>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1" name="Oval 20"/>
          <p:cNvSpPr>
            <a:spLocks noChangeAspect="1"/>
          </p:cNvSpPr>
          <p:nvPr/>
        </p:nvSpPr>
        <p:spPr>
          <a:xfrm>
            <a:off x="2514600" y="266700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2" name="Oval 21"/>
          <p:cNvSpPr>
            <a:spLocks noChangeAspect="1"/>
          </p:cNvSpPr>
          <p:nvPr/>
        </p:nvSpPr>
        <p:spPr>
          <a:xfrm>
            <a:off x="8260331" y="164389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3" name="Oval 22"/>
          <p:cNvSpPr>
            <a:spLocks noChangeAspect="1"/>
          </p:cNvSpPr>
          <p:nvPr/>
        </p:nvSpPr>
        <p:spPr>
          <a:xfrm>
            <a:off x="8327895" y="27741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4" name="Oval 23"/>
          <p:cNvSpPr>
            <a:spLocks noChangeAspect="1"/>
          </p:cNvSpPr>
          <p:nvPr/>
        </p:nvSpPr>
        <p:spPr>
          <a:xfrm>
            <a:off x="8449307" y="4042666"/>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5" name="Oval 24"/>
          <p:cNvSpPr>
            <a:spLocks noChangeAspect="1"/>
          </p:cNvSpPr>
          <p:nvPr/>
        </p:nvSpPr>
        <p:spPr>
          <a:xfrm>
            <a:off x="8461248" y="295757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6" name="Oval 25"/>
          <p:cNvSpPr>
            <a:spLocks noChangeAspect="1"/>
          </p:cNvSpPr>
          <p:nvPr/>
        </p:nvSpPr>
        <p:spPr>
          <a:xfrm>
            <a:off x="8650224" y="4122933"/>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7" name="Oval 26"/>
          <p:cNvSpPr>
            <a:spLocks noChangeAspect="1"/>
          </p:cNvSpPr>
          <p:nvPr/>
        </p:nvSpPr>
        <p:spPr>
          <a:xfrm>
            <a:off x="8422383" y="145491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8" name="Oval 27"/>
          <p:cNvSpPr>
            <a:spLocks noChangeAspect="1"/>
          </p:cNvSpPr>
          <p:nvPr/>
        </p:nvSpPr>
        <p:spPr>
          <a:xfrm>
            <a:off x="9525000" y="27432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9" name="Oval 28"/>
          <p:cNvSpPr>
            <a:spLocks noChangeAspect="1"/>
          </p:cNvSpPr>
          <p:nvPr/>
        </p:nvSpPr>
        <p:spPr>
          <a:xfrm>
            <a:off x="6500222" y="453542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0" name="Oval 29"/>
          <p:cNvSpPr>
            <a:spLocks noChangeAspect="1"/>
          </p:cNvSpPr>
          <p:nvPr/>
        </p:nvSpPr>
        <p:spPr>
          <a:xfrm>
            <a:off x="3581400" y="211937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1" name="Oval 30"/>
          <p:cNvSpPr>
            <a:spLocks noChangeAspect="1"/>
          </p:cNvSpPr>
          <p:nvPr/>
        </p:nvSpPr>
        <p:spPr>
          <a:xfrm>
            <a:off x="3770376" y="383235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9" name="Rectangle 38"/>
          <p:cNvSpPr/>
          <p:nvPr/>
        </p:nvSpPr>
        <p:spPr>
          <a:xfrm>
            <a:off x="1371600" y="5715000"/>
            <a:ext cx="9677400" cy="707886"/>
          </a:xfrm>
          <a:prstGeom prst="rect">
            <a:avLst/>
          </a:prstGeom>
          <a:noFill/>
          <a:ln>
            <a:noFill/>
          </a:ln>
        </p:spPr>
        <p:txBody>
          <a:bodyPr wrap="square">
            <a:spAutoFit/>
          </a:bodyPr>
          <a:lstStyle/>
          <a:p>
            <a:pPr algn="ctr"/>
            <a:r>
              <a:rPr lang="en-US" sz="4000" b="1" dirty="0">
                <a:solidFill>
                  <a:srgbClr val="FFFFFF"/>
                </a:solidFill>
              </a:rPr>
              <a:t> Green Possession in Defensive End</a:t>
            </a:r>
          </a:p>
        </p:txBody>
      </p:sp>
      <p:grpSp>
        <p:nvGrpSpPr>
          <p:cNvPr id="13" name="Group 12"/>
          <p:cNvGrpSpPr/>
          <p:nvPr/>
        </p:nvGrpSpPr>
        <p:grpSpPr>
          <a:xfrm>
            <a:off x="2438400" y="-152400"/>
            <a:ext cx="6934200" cy="5195389"/>
            <a:chOff x="2362200" y="-76200"/>
            <a:chExt cx="6934200" cy="5195389"/>
          </a:xfrm>
        </p:grpSpPr>
        <p:pic>
          <p:nvPicPr>
            <p:cNvPr id="2" name="Picture 1" descr="possessio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135395" y="-76200"/>
              <a:ext cx="2161005" cy="2452189"/>
            </a:xfrm>
            <a:prstGeom prst="rect">
              <a:avLst/>
            </a:prstGeom>
          </p:spPr>
        </p:pic>
        <p:grpSp>
          <p:nvGrpSpPr>
            <p:cNvPr id="12" name="Group 11"/>
            <p:cNvGrpSpPr/>
            <p:nvPr/>
          </p:nvGrpSpPr>
          <p:grpSpPr>
            <a:xfrm>
              <a:off x="2362200" y="702050"/>
              <a:ext cx="5638800" cy="4417139"/>
              <a:chOff x="2362200" y="702050"/>
              <a:chExt cx="5638800" cy="4417139"/>
            </a:xfrm>
          </p:grpSpPr>
          <p:grpSp>
            <p:nvGrpSpPr>
              <p:cNvPr id="9" name="Group 8"/>
              <p:cNvGrpSpPr/>
              <p:nvPr/>
            </p:nvGrpSpPr>
            <p:grpSpPr>
              <a:xfrm>
                <a:off x="3657600" y="702050"/>
                <a:ext cx="4343400" cy="2803150"/>
                <a:chOff x="-606552" y="583178"/>
                <a:chExt cx="4343400" cy="2803150"/>
              </a:xfrm>
            </p:grpSpPr>
            <p:sp>
              <p:nvSpPr>
                <p:cNvPr id="8" name="Oval Callout 7"/>
                <p:cNvSpPr/>
                <p:nvPr/>
              </p:nvSpPr>
              <p:spPr>
                <a:xfrm>
                  <a:off x="1948431" y="583178"/>
                  <a:ext cx="1788417" cy="440950"/>
                </a:xfrm>
                <a:prstGeom prst="wedgeEllipseCallout">
                  <a:avLst>
                    <a:gd name="adj1" fmla="val 51565"/>
                    <a:gd name="adj2" fmla="val 400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Possession</a:t>
                  </a:r>
                </a:p>
              </p:txBody>
            </p:sp>
            <p:sp>
              <p:nvSpPr>
                <p:cNvPr id="40" name="Oval Callout 39"/>
                <p:cNvSpPr/>
                <p:nvPr/>
              </p:nvSpPr>
              <p:spPr>
                <a:xfrm>
                  <a:off x="-606552" y="2945378"/>
                  <a:ext cx="1788417" cy="440950"/>
                </a:xfrm>
                <a:prstGeom prst="wedgeEllipseCallout">
                  <a:avLst>
                    <a:gd name="adj1" fmla="val -42172"/>
                    <a:gd name="adj2" fmla="val 607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Possession</a:t>
                  </a:r>
                </a:p>
              </p:txBody>
            </p:sp>
          </p:grpSp>
          <p:pic>
            <p:nvPicPr>
              <p:cNvPr id="33" name="Picture 32" descr="possessio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2200" y="2667000"/>
                <a:ext cx="2258595" cy="2452189"/>
              </a:xfrm>
              <a:prstGeom prst="rect">
                <a:avLst/>
              </a:prstGeom>
            </p:spPr>
          </p:pic>
        </p:grpSp>
      </p:grpSp>
      <p:grpSp>
        <p:nvGrpSpPr>
          <p:cNvPr id="14" name="Group 13"/>
          <p:cNvGrpSpPr/>
          <p:nvPr/>
        </p:nvGrpSpPr>
        <p:grpSpPr>
          <a:xfrm>
            <a:off x="5245581" y="1466207"/>
            <a:ext cx="405071" cy="979299"/>
            <a:chOff x="5181600" y="1524656"/>
            <a:chExt cx="405071" cy="979299"/>
          </a:xfrm>
        </p:grpSpPr>
        <p:pic>
          <p:nvPicPr>
            <p:cNvPr id="3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527089">
              <a:off x="5279825" y="1524656"/>
              <a:ext cx="306846" cy="979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7" name="Oval 36"/>
            <p:cNvSpPr>
              <a:spLocks noChangeAspect="1"/>
            </p:cNvSpPr>
            <p:nvPr/>
          </p:nvSpPr>
          <p:spPr>
            <a:xfrm>
              <a:off x="5181600" y="1752600"/>
              <a:ext cx="112776" cy="112776"/>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grpSp>
      <p:pic>
        <p:nvPicPr>
          <p:cNvPr id="50"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89571" y="914539"/>
            <a:ext cx="85784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 name="Picture 50" descr="counts.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86800" y="741946"/>
            <a:ext cx="1915257" cy="1747253"/>
          </a:xfrm>
          <a:prstGeom prst="rect">
            <a:avLst/>
          </a:prstGeom>
        </p:spPr>
      </p:pic>
      <p:sp>
        <p:nvSpPr>
          <p:cNvPr id="43" name="Oval 42"/>
          <p:cNvSpPr/>
          <p:nvPr/>
        </p:nvSpPr>
        <p:spPr>
          <a:xfrm>
            <a:off x="6571210" y="2516923"/>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FO</a:t>
            </a:r>
            <a:endParaRPr lang="en-US" sz="1200" dirty="0">
              <a:solidFill>
                <a:sysClr val="windowText" lastClr="000000"/>
              </a:solidFill>
            </a:endParaRPr>
          </a:p>
        </p:txBody>
      </p:sp>
      <p:sp>
        <p:nvSpPr>
          <p:cNvPr id="49" name="Oval 48"/>
          <p:cNvSpPr/>
          <p:nvPr/>
        </p:nvSpPr>
        <p:spPr>
          <a:xfrm>
            <a:off x="6595036" y="3967991"/>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W</a:t>
            </a:r>
            <a:endParaRPr lang="en-US" sz="1200" dirty="0">
              <a:solidFill>
                <a:sysClr val="windowText" lastClr="000000"/>
              </a:solidFill>
            </a:endParaRPr>
          </a:p>
        </p:txBody>
      </p:sp>
      <p:sp>
        <p:nvSpPr>
          <p:cNvPr id="52" name="Oval 51"/>
          <p:cNvSpPr/>
          <p:nvPr/>
        </p:nvSpPr>
        <p:spPr>
          <a:xfrm>
            <a:off x="5105400" y="2514600"/>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LL</a:t>
            </a:r>
            <a:endParaRPr lang="en-US" sz="1200" dirty="0">
              <a:solidFill>
                <a:sysClr val="windowText" lastClr="000000"/>
              </a:solidFill>
            </a:endParaRPr>
          </a:p>
        </p:txBody>
      </p:sp>
      <p:sp>
        <p:nvSpPr>
          <p:cNvPr id="53" name="Oval 52"/>
          <p:cNvSpPr/>
          <p:nvPr/>
        </p:nvSpPr>
        <p:spPr>
          <a:xfrm>
            <a:off x="6409752" y="1024006"/>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SS</a:t>
            </a:r>
            <a:endParaRPr lang="en-US" sz="1200" dirty="0">
              <a:solidFill>
                <a:sysClr val="windowText" lastClr="000000"/>
              </a:solidFill>
            </a:endParaRPr>
          </a:p>
        </p:txBody>
      </p:sp>
      <p:pic>
        <p:nvPicPr>
          <p:cNvPr id="45" name="Picture 44" descr="Trail.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566240" y="3782239"/>
            <a:ext cx="508000" cy="556846"/>
          </a:xfrm>
          <a:prstGeom prst="rect">
            <a:avLst/>
          </a:prstGeom>
        </p:spPr>
      </p:pic>
      <p:pic>
        <p:nvPicPr>
          <p:cNvPr id="54" name="Picture 53" descr="Lead.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04303" y="3832354"/>
            <a:ext cx="486610" cy="533400"/>
          </a:xfrm>
          <a:prstGeom prst="rect">
            <a:avLst/>
          </a:prstGeom>
        </p:spPr>
      </p:pic>
    </p:spTree>
    <p:extLst>
      <p:ext uri="{BB962C8B-B14F-4D97-AF65-F5344CB8AC3E}">
        <p14:creationId xmlns:p14="http://schemas.microsoft.com/office/powerpoint/2010/main" val="54741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7.40741E-7 L -0.02292 -0.11366 " pathEditMode="relative" rAng="0" ptsTypes="AA">
                                      <p:cBhvr>
                                        <p:cTn id="6" dur="2000" fill="hold"/>
                                        <p:tgtEl>
                                          <p:spTgt spid="11"/>
                                        </p:tgtEl>
                                        <p:attrNameLst>
                                          <p:attrName>ppt_x</p:attrName>
                                          <p:attrName>ppt_y</p:attrName>
                                        </p:attrNameLst>
                                      </p:cBhvr>
                                      <p:rCtr x="-1146" y="-5694"/>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0.00586 0.01019 L -0.04232 0.18426 " pathEditMode="relative" ptsTypes="AA">
                                      <p:cBhvr>
                                        <p:cTn id="20" dur="2000" fill="hold"/>
                                        <p:tgtEl>
                                          <p:spTgt spid="52"/>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0155 -0.00532 L 0.21042 -0.00532 " pathEditMode="relative" ptsTypes="AA">
                                      <p:cBhvr>
                                        <p:cTn id="22" dur="2000" fill="hold"/>
                                        <p:tgtEl>
                                          <p:spTgt spid="49"/>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00195 -0.01088 L -0.01549 -0.22524 " pathEditMode="relative" ptsTypes="AA">
                                      <p:cBhvr>
                                        <p:cTn id="24" dur="2000" fill="hold"/>
                                        <p:tgtEl>
                                          <p:spTgt spid="43"/>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00625 -0.00417 L 0.09219 -0.01783 " pathEditMode="relative" ptsTypes="AA">
                                      <p:cBhvr>
                                        <p:cTn id="40" dur="2000" fill="hold"/>
                                        <p:tgtEl>
                                          <p:spTgt spid="14"/>
                                        </p:tgtEl>
                                        <p:attrNameLst>
                                          <p:attrName>ppt_x</p:attrName>
                                          <p:attrName>ppt_y</p:attrName>
                                        </p:attrNameLst>
                                      </p:cBhvr>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3" grpId="0" animBg="1"/>
      <p:bldP spid="49" grpId="0" animBg="1"/>
      <p:bldP spid="52" grpId="0" animBg="1"/>
      <p:bldP spid="5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Oval 5"/>
          <p:cNvSpPr>
            <a:spLocks noChangeAspect="1"/>
          </p:cNvSpPr>
          <p:nvPr/>
        </p:nvSpPr>
        <p:spPr>
          <a:xfrm>
            <a:off x="6248400" y="2652781"/>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7" name="Oval 6"/>
          <p:cNvSpPr>
            <a:spLocks noChangeAspect="1"/>
          </p:cNvSpPr>
          <p:nvPr/>
        </p:nvSpPr>
        <p:spPr>
          <a:xfrm>
            <a:off x="3827529" y="3121157"/>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0" name="Oval 9"/>
          <p:cNvSpPr>
            <a:spLocks noChangeAspect="1"/>
          </p:cNvSpPr>
          <p:nvPr/>
        </p:nvSpPr>
        <p:spPr>
          <a:xfrm>
            <a:off x="5588003" y="114300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1" name="Oval 10"/>
          <p:cNvSpPr>
            <a:spLocks noChangeAspect="1"/>
          </p:cNvSpPr>
          <p:nvPr/>
        </p:nvSpPr>
        <p:spPr>
          <a:xfrm>
            <a:off x="5754624" y="2652781"/>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6" name="Oval 15"/>
          <p:cNvSpPr>
            <a:spLocks noChangeAspect="1"/>
          </p:cNvSpPr>
          <p:nvPr/>
        </p:nvSpPr>
        <p:spPr>
          <a:xfrm>
            <a:off x="6267453" y="11430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7" name="Oval 16"/>
          <p:cNvSpPr>
            <a:spLocks noChangeAspect="1"/>
          </p:cNvSpPr>
          <p:nvPr/>
        </p:nvSpPr>
        <p:spPr>
          <a:xfrm>
            <a:off x="5523741" y="4437888"/>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8" name="Oval 17"/>
          <p:cNvSpPr>
            <a:spLocks noChangeAspect="1"/>
          </p:cNvSpPr>
          <p:nvPr/>
        </p:nvSpPr>
        <p:spPr>
          <a:xfrm>
            <a:off x="3675888" y="27741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9" name="Oval 18"/>
          <p:cNvSpPr>
            <a:spLocks noChangeAspect="1"/>
          </p:cNvSpPr>
          <p:nvPr/>
        </p:nvSpPr>
        <p:spPr>
          <a:xfrm>
            <a:off x="3651253" y="44505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0" name="Oval 19"/>
          <p:cNvSpPr>
            <a:spLocks noChangeAspect="1"/>
          </p:cNvSpPr>
          <p:nvPr/>
        </p:nvSpPr>
        <p:spPr>
          <a:xfrm>
            <a:off x="3733800" y="1738378"/>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1" name="Oval 20"/>
          <p:cNvSpPr>
            <a:spLocks noChangeAspect="1"/>
          </p:cNvSpPr>
          <p:nvPr/>
        </p:nvSpPr>
        <p:spPr>
          <a:xfrm>
            <a:off x="2514600" y="266700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2" name="Oval 21"/>
          <p:cNvSpPr>
            <a:spLocks noChangeAspect="1"/>
          </p:cNvSpPr>
          <p:nvPr/>
        </p:nvSpPr>
        <p:spPr>
          <a:xfrm>
            <a:off x="8260331" y="164389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3" name="Oval 22"/>
          <p:cNvSpPr>
            <a:spLocks noChangeAspect="1"/>
          </p:cNvSpPr>
          <p:nvPr/>
        </p:nvSpPr>
        <p:spPr>
          <a:xfrm>
            <a:off x="8327895" y="27741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4" name="Oval 23"/>
          <p:cNvSpPr>
            <a:spLocks noChangeAspect="1"/>
          </p:cNvSpPr>
          <p:nvPr/>
        </p:nvSpPr>
        <p:spPr>
          <a:xfrm>
            <a:off x="8449307" y="4042666"/>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5" name="Oval 24"/>
          <p:cNvSpPr>
            <a:spLocks noChangeAspect="1"/>
          </p:cNvSpPr>
          <p:nvPr/>
        </p:nvSpPr>
        <p:spPr>
          <a:xfrm>
            <a:off x="8461248" y="295757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6" name="Oval 25"/>
          <p:cNvSpPr>
            <a:spLocks noChangeAspect="1"/>
          </p:cNvSpPr>
          <p:nvPr/>
        </p:nvSpPr>
        <p:spPr>
          <a:xfrm>
            <a:off x="8650224" y="4122933"/>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7" name="Oval 26"/>
          <p:cNvSpPr>
            <a:spLocks noChangeAspect="1"/>
          </p:cNvSpPr>
          <p:nvPr/>
        </p:nvSpPr>
        <p:spPr>
          <a:xfrm>
            <a:off x="8422383" y="145491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8" name="Oval 27"/>
          <p:cNvSpPr>
            <a:spLocks noChangeAspect="1"/>
          </p:cNvSpPr>
          <p:nvPr/>
        </p:nvSpPr>
        <p:spPr>
          <a:xfrm>
            <a:off x="9525000" y="27432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9" name="Oval 28"/>
          <p:cNvSpPr>
            <a:spLocks noChangeAspect="1"/>
          </p:cNvSpPr>
          <p:nvPr/>
        </p:nvSpPr>
        <p:spPr>
          <a:xfrm>
            <a:off x="6500222" y="445922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0" name="Oval 29"/>
          <p:cNvSpPr>
            <a:spLocks noChangeAspect="1"/>
          </p:cNvSpPr>
          <p:nvPr/>
        </p:nvSpPr>
        <p:spPr>
          <a:xfrm>
            <a:off x="3581400" y="211937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1" name="Oval 30"/>
          <p:cNvSpPr>
            <a:spLocks noChangeAspect="1"/>
          </p:cNvSpPr>
          <p:nvPr/>
        </p:nvSpPr>
        <p:spPr>
          <a:xfrm>
            <a:off x="3770376" y="383235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9" name="Rectangle 38"/>
          <p:cNvSpPr/>
          <p:nvPr/>
        </p:nvSpPr>
        <p:spPr>
          <a:xfrm>
            <a:off x="1371600" y="5715000"/>
            <a:ext cx="9677400" cy="707886"/>
          </a:xfrm>
          <a:prstGeom prst="rect">
            <a:avLst/>
          </a:prstGeom>
          <a:noFill/>
          <a:ln>
            <a:noFill/>
          </a:ln>
        </p:spPr>
        <p:txBody>
          <a:bodyPr wrap="square">
            <a:spAutoFit/>
          </a:bodyPr>
          <a:lstStyle/>
          <a:p>
            <a:pPr algn="ctr"/>
            <a:r>
              <a:rPr lang="en-US" sz="4000" b="1" dirty="0">
                <a:solidFill>
                  <a:srgbClr val="FFFFFF"/>
                </a:solidFill>
              </a:rPr>
              <a:t>Green Possession in Offensive End</a:t>
            </a:r>
          </a:p>
        </p:txBody>
      </p:sp>
      <p:grpSp>
        <p:nvGrpSpPr>
          <p:cNvPr id="13" name="Group 12"/>
          <p:cNvGrpSpPr/>
          <p:nvPr/>
        </p:nvGrpSpPr>
        <p:grpSpPr>
          <a:xfrm>
            <a:off x="2066017" y="-152400"/>
            <a:ext cx="7306583" cy="5352708"/>
            <a:chOff x="1989817" y="-76200"/>
            <a:chExt cx="7306583" cy="5352708"/>
          </a:xfrm>
        </p:grpSpPr>
        <p:pic>
          <p:nvPicPr>
            <p:cNvPr id="2" name="Picture 1" descr="possessio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135395" y="-76200"/>
              <a:ext cx="2161005" cy="2452189"/>
            </a:xfrm>
            <a:prstGeom prst="rect">
              <a:avLst/>
            </a:prstGeom>
          </p:spPr>
        </p:pic>
        <p:grpSp>
          <p:nvGrpSpPr>
            <p:cNvPr id="12" name="Group 11"/>
            <p:cNvGrpSpPr/>
            <p:nvPr/>
          </p:nvGrpSpPr>
          <p:grpSpPr>
            <a:xfrm>
              <a:off x="1989817" y="702050"/>
              <a:ext cx="6011183" cy="4574458"/>
              <a:chOff x="1989817" y="702050"/>
              <a:chExt cx="6011183" cy="4574458"/>
            </a:xfrm>
          </p:grpSpPr>
          <p:grpSp>
            <p:nvGrpSpPr>
              <p:cNvPr id="9" name="Group 8"/>
              <p:cNvGrpSpPr/>
              <p:nvPr/>
            </p:nvGrpSpPr>
            <p:grpSpPr>
              <a:xfrm>
                <a:off x="3314770" y="702050"/>
                <a:ext cx="4686230" cy="3072486"/>
                <a:chOff x="-949382" y="583178"/>
                <a:chExt cx="4686230" cy="3072486"/>
              </a:xfrm>
            </p:grpSpPr>
            <p:sp>
              <p:nvSpPr>
                <p:cNvPr id="8" name="Oval Callout 7"/>
                <p:cNvSpPr/>
                <p:nvPr/>
              </p:nvSpPr>
              <p:spPr>
                <a:xfrm>
                  <a:off x="1948431" y="583178"/>
                  <a:ext cx="1788417" cy="440950"/>
                </a:xfrm>
                <a:prstGeom prst="wedgeEllipseCallout">
                  <a:avLst>
                    <a:gd name="adj1" fmla="val 51565"/>
                    <a:gd name="adj2" fmla="val 400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Possession</a:t>
                  </a:r>
                </a:p>
              </p:txBody>
            </p:sp>
            <p:sp>
              <p:nvSpPr>
                <p:cNvPr id="40" name="Oval Callout 39"/>
                <p:cNvSpPr/>
                <p:nvPr/>
              </p:nvSpPr>
              <p:spPr>
                <a:xfrm>
                  <a:off x="-949382" y="3214714"/>
                  <a:ext cx="1788417" cy="440950"/>
                </a:xfrm>
                <a:prstGeom prst="wedgeEllipseCallout">
                  <a:avLst>
                    <a:gd name="adj1" fmla="val -42172"/>
                    <a:gd name="adj2" fmla="val 607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Possession</a:t>
                  </a:r>
                </a:p>
              </p:txBody>
            </p:sp>
          </p:grpSp>
          <p:pic>
            <p:nvPicPr>
              <p:cNvPr id="33" name="Picture 32" descr="possessio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9817" y="2824319"/>
                <a:ext cx="2258595" cy="2452189"/>
              </a:xfrm>
              <a:prstGeom prst="rect">
                <a:avLst/>
              </a:prstGeom>
            </p:spPr>
          </p:pic>
        </p:grpSp>
      </p:grpSp>
      <p:grpSp>
        <p:nvGrpSpPr>
          <p:cNvPr id="14" name="Group 13"/>
          <p:cNvGrpSpPr/>
          <p:nvPr/>
        </p:nvGrpSpPr>
        <p:grpSpPr>
          <a:xfrm>
            <a:off x="6096000" y="2743200"/>
            <a:ext cx="405071" cy="979299"/>
            <a:chOff x="5181600" y="1524656"/>
            <a:chExt cx="405071" cy="979299"/>
          </a:xfrm>
        </p:grpSpPr>
        <p:pic>
          <p:nvPicPr>
            <p:cNvPr id="3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527089">
              <a:off x="5279825" y="1524656"/>
              <a:ext cx="306846" cy="9792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7" name="Oval 36"/>
            <p:cNvSpPr>
              <a:spLocks noChangeAspect="1"/>
            </p:cNvSpPr>
            <p:nvPr/>
          </p:nvSpPr>
          <p:spPr>
            <a:xfrm>
              <a:off x="5181600" y="1752600"/>
              <a:ext cx="112776" cy="112776"/>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grpSp>
      <p:pic>
        <p:nvPicPr>
          <p:cNvPr id="51" name="Picture 50" descr="counts.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86800" y="741946"/>
            <a:ext cx="1915257" cy="1747253"/>
          </a:xfrm>
          <a:prstGeom prst="rect">
            <a:avLst/>
          </a:prstGeom>
        </p:spPr>
      </p:pic>
      <p:sp>
        <p:nvSpPr>
          <p:cNvPr id="42" name="Oval 41"/>
          <p:cNvSpPr/>
          <p:nvPr/>
        </p:nvSpPr>
        <p:spPr>
          <a:xfrm>
            <a:off x="6571210" y="2516923"/>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FO</a:t>
            </a:r>
            <a:endParaRPr lang="en-US" sz="1200" dirty="0">
              <a:solidFill>
                <a:sysClr val="windowText" lastClr="000000"/>
              </a:solidFill>
            </a:endParaRPr>
          </a:p>
        </p:txBody>
      </p:sp>
      <p:sp>
        <p:nvSpPr>
          <p:cNvPr id="43" name="Oval 42"/>
          <p:cNvSpPr/>
          <p:nvPr/>
        </p:nvSpPr>
        <p:spPr>
          <a:xfrm>
            <a:off x="6595036" y="3967991"/>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W</a:t>
            </a:r>
            <a:endParaRPr lang="en-US" sz="1200" dirty="0">
              <a:solidFill>
                <a:sysClr val="windowText" lastClr="000000"/>
              </a:solidFill>
            </a:endParaRPr>
          </a:p>
        </p:txBody>
      </p:sp>
      <p:sp>
        <p:nvSpPr>
          <p:cNvPr id="49" name="Oval 48"/>
          <p:cNvSpPr/>
          <p:nvPr/>
        </p:nvSpPr>
        <p:spPr>
          <a:xfrm>
            <a:off x="4905622" y="2898722"/>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LL</a:t>
            </a:r>
            <a:endParaRPr lang="en-US" sz="1200" dirty="0">
              <a:solidFill>
                <a:sysClr val="windowText" lastClr="000000"/>
              </a:solidFill>
            </a:endParaRPr>
          </a:p>
        </p:txBody>
      </p:sp>
      <p:sp>
        <p:nvSpPr>
          <p:cNvPr id="50" name="Oval 49"/>
          <p:cNvSpPr/>
          <p:nvPr/>
        </p:nvSpPr>
        <p:spPr>
          <a:xfrm>
            <a:off x="7667217" y="1301495"/>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SS</a:t>
            </a:r>
            <a:endParaRPr lang="en-US" sz="1200" dirty="0">
              <a:solidFill>
                <a:sysClr val="windowText" lastClr="000000"/>
              </a:solidFill>
            </a:endParaRPr>
          </a:p>
        </p:txBody>
      </p:sp>
      <p:pic>
        <p:nvPicPr>
          <p:cNvPr id="52" name="Picture 51" descr="Trail.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66240" y="3782239"/>
            <a:ext cx="508000" cy="556846"/>
          </a:xfrm>
          <a:prstGeom prst="rect">
            <a:avLst/>
          </a:prstGeom>
        </p:spPr>
      </p:pic>
      <p:pic>
        <p:nvPicPr>
          <p:cNvPr id="53" name="Picture 52" descr="Lead.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04303" y="3832354"/>
            <a:ext cx="486610" cy="533400"/>
          </a:xfrm>
          <a:prstGeom prst="rect">
            <a:avLst/>
          </a:prstGeom>
        </p:spPr>
      </p:pic>
    </p:spTree>
    <p:extLst>
      <p:ext uri="{BB962C8B-B14F-4D97-AF65-F5344CB8AC3E}">
        <p14:creationId xmlns:p14="http://schemas.microsoft.com/office/powerpoint/2010/main" val="366433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95115E-6 4.94333E-6 L 0.04534 0.06615 " pathEditMode="relative" rAng="0" ptsTypes="AA">
                                      <p:cBhvr>
                                        <p:cTn id="6" dur="2000" fill="hold"/>
                                        <p:tgtEl>
                                          <p:spTgt spid="11"/>
                                        </p:tgtEl>
                                        <p:attrNameLst>
                                          <p:attrName>ppt_x</p:attrName>
                                          <p:attrName>ppt_y</p:attrName>
                                        </p:attrNameLst>
                                      </p:cBhvr>
                                      <p:rCtr x="2267" y="3308"/>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0.00351 0.00834 L -0.02591 0.13912 " pathEditMode="relative" ptsTypes="AA">
                                      <p:cBhvr>
                                        <p:cTn id="20" dur="2000" fill="hold"/>
                                        <p:tgtEl>
                                          <p:spTgt spid="49"/>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2.08333E-7 4.07407E-6 L 0.09258 -0.18357 " pathEditMode="relative" rAng="0" ptsTypes="AA">
                                      <p:cBhvr>
                                        <p:cTn id="22" dur="2000" fill="hold"/>
                                        <p:tgtEl>
                                          <p:spTgt spid="42"/>
                                        </p:tgtEl>
                                        <p:attrNameLst>
                                          <p:attrName>ppt_x</p:attrName>
                                          <p:attrName>ppt_y</p:attrName>
                                        </p:attrNameLst>
                                      </p:cBhvr>
                                      <p:rCtr x="4622" y="-9190"/>
                                    </p:animMotion>
                                  </p:childTnLst>
                                </p:cTn>
                              </p:par>
                              <p:par>
                                <p:cTn id="23" presetID="0" presetClass="path" presetSubtype="0" accel="50000" decel="50000" fill="hold" grpId="0" nodeType="withEffect">
                                  <p:stCondLst>
                                    <p:cond delay="0"/>
                                  </p:stCondLst>
                                  <p:childTnLst>
                                    <p:animMotion origin="layout" path="M 0.0155 0.01065 L 0.21042 -0.00532 " pathEditMode="relative" ptsTypes="AA">
                                      <p:cBhvr>
                                        <p:cTn id="24" dur="2000" fill="hold"/>
                                        <p:tgtEl>
                                          <p:spTgt spid="43"/>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2" grpId="0" animBg="1"/>
      <p:bldP spid="43" grpId="0" animBg="1"/>
      <p:bldP spid="49" grpId="0" animBg="1"/>
      <p:bldP spid="5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TNUI Lacrosse in Norw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73072"/>
            <a:ext cx="12344400" cy="11632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10893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Oval 5"/>
          <p:cNvSpPr>
            <a:spLocks noChangeAspect="1"/>
          </p:cNvSpPr>
          <p:nvPr/>
        </p:nvSpPr>
        <p:spPr>
          <a:xfrm>
            <a:off x="6248400" y="2652781"/>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7" name="Oval 6"/>
          <p:cNvSpPr>
            <a:spLocks noChangeAspect="1"/>
          </p:cNvSpPr>
          <p:nvPr/>
        </p:nvSpPr>
        <p:spPr>
          <a:xfrm>
            <a:off x="3827529" y="3121157"/>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0" name="Oval 9"/>
          <p:cNvSpPr>
            <a:spLocks noChangeAspect="1"/>
          </p:cNvSpPr>
          <p:nvPr/>
        </p:nvSpPr>
        <p:spPr>
          <a:xfrm>
            <a:off x="5588003" y="106680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1" name="Oval 10"/>
          <p:cNvSpPr>
            <a:spLocks noChangeAspect="1"/>
          </p:cNvSpPr>
          <p:nvPr/>
        </p:nvSpPr>
        <p:spPr>
          <a:xfrm>
            <a:off x="5754624" y="2652781"/>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6" name="Oval 15"/>
          <p:cNvSpPr>
            <a:spLocks noChangeAspect="1"/>
          </p:cNvSpPr>
          <p:nvPr/>
        </p:nvSpPr>
        <p:spPr>
          <a:xfrm>
            <a:off x="6267453" y="10668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7" name="Oval 16"/>
          <p:cNvSpPr>
            <a:spLocks noChangeAspect="1"/>
          </p:cNvSpPr>
          <p:nvPr/>
        </p:nvSpPr>
        <p:spPr>
          <a:xfrm>
            <a:off x="6019800" y="556260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8" name="Oval 17"/>
          <p:cNvSpPr>
            <a:spLocks noChangeAspect="1"/>
          </p:cNvSpPr>
          <p:nvPr/>
        </p:nvSpPr>
        <p:spPr>
          <a:xfrm>
            <a:off x="3675888" y="27741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9" name="Oval 18"/>
          <p:cNvSpPr>
            <a:spLocks noChangeAspect="1"/>
          </p:cNvSpPr>
          <p:nvPr/>
        </p:nvSpPr>
        <p:spPr>
          <a:xfrm>
            <a:off x="3651253" y="44505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0" name="Oval 19"/>
          <p:cNvSpPr>
            <a:spLocks noChangeAspect="1"/>
          </p:cNvSpPr>
          <p:nvPr/>
        </p:nvSpPr>
        <p:spPr>
          <a:xfrm>
            <a:off x="3733800" y="1738378"/>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1" name="Oval 20"/>
          <p:cNvSpPr>
            <a:spLocks noChangeAspect="1"/>
          </p:cNvSpPr>
          <p:nvPr/>
        </p:nvSpPr>
        <p:spPr>
          <a:xfrm>
            <a:off x="2514600" y="266700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2" name="Oval 21"/>
          <p:cNvSpPr>
            <a:spLocks noChangeAspect="1"/>
          </p:cNvSpPr>
          <p:nvPr/>
        </p:nvSpPr>
        <p:spPr>
          <a:xfrm>
            <a:off x="8260331" y="164389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3" name="Oval 22"/>
          <p:cNvSpPr>
            <a:spLocks noChangeAspect="1"/>
          </p:cNvSpPr>
          <p:nvPr/>
        </p:nvSpPr>
        <p:spPr>
          <a:xfrm>
            <a:off x="8327895" y="27741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4" name="Oval 23"/>
          <p:cNvSpPr>
            <a:spLocks noChangeAspect="1"/>
          </p:cNvSpPr>
          <p:nvPr/>
        </p:nvSpPr>
        <p:spPr>
          <a:xfrm>
            <a:off x="8449307" y="4042666"/>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5" name="Oval 24"/>
          <p:cNvSpPr>
            <a:spLocks noChangeAspect="1"/>
          </p:cNvSpPr>
          <p:nvPr/>
        </p:nvSpPr>
        <p:spPr>
          <a:xfrm>
            <a:off x="8461248" y="295757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6" name="Oval 25"/>
          <p:cNvSpPr>
            <a:spLocks noChangeAspect="1"/>
          </p:cNvSpPr>
          <p:nvPr/>
        </p:nvSpPr>
        <p:spPr>
          <a:xfrm>
            <a:off x="8650224" y="4122933"/>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7" name="Oval 26"/>
          <p:cNvSpPr>
            <a:spLocks noChangeAspect="1"/>
          </p:cNvSpPr>
          <p:nvPr/>
        </p:nvSpPr>
        <p:spPr>
          <a:xfrm>
            <a:off x="8422383" y="145491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8" name="Oval 27"/>
          <p:cNvSpPr>
            <a:spLocks noChangeAspect="1"/>
          </p:cNvSpPr>
          <p:nvPr/>
        </p:nvSpPr>
        <p:spPr>
          <a:xfrm>
            <a:off x="9525000" y="27432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9" name="Oval 28"/>
          <p:cNvSpPr>
            <a:spLocks noChangeAspect="1"/>
          </p:cNvSpPr>
          <p:nvPr/>
        </p:nvSpPr>
        <p:spPr>
          <a:xfrm>
            <a:off x="6500222" y="453542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0" name="Oval 29"/>
          <p:cNvSpPr>
            <a:spLocks noChangeAspect="1"/>
          </p:cNvSpPr>
          <p:nvPr/>
        </p:nvSpPr>
        <p:spPr>
          <a:xfrm>
            <a:off x="3581400" y="211937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1" name="Oval 30"/>
          <p:cNvSpPr>
            <a:spLocks noChangeAspect="1"/>
          </p:cNvSpPr>
          <p:nvPr/>
        </p:nvSpPr>
        <p:spPr>
          <a:xfrm>
            <a:off x="3770376" y="383235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9" name="Rectangle 38"/>
          <p:cNvSpPr/>
          <p:nvPr/>
        </p:nvSpPr>
        <p:spPr>
          <a:xfrm>
            <a:off x="1371600" y="5715000"/>
            <a:ext cx="9677400" cy="707886"/>
          </a:xfrm>
          <a:prstGeom prst="rect">
            <a:avLst/>
          </a:prstGeom>
          <a:noFill/>
          <a:ln>
            <a:noFill/>
          </a:ln>
        </p:spPr>
        <p:txBody>
          <a:bodyPr wrap="square">
            <a:spAutoFit/>
          </a:bodyPr>
          <a:lstStyle/>
          <a:p>
            <a:pPr algn="ctr"/>
            <a:r>
              <a:rPr lang="en-US" sz="4000" b="1" dirty="0">
                <a:solidFill>
                  <a:srgbClr val="FFFFFF"/>
                </a:solidFill>
              </a:rPr>
              <a:t>Man Down Faceoff</a:t>
            </a:r>
          </a:p>
        </p:txBody>
      </p:sp>
      <p:sp>
        <p:nvSpPr>
          <p:cNvPr id="42" name="TextBox 41"/>
          <p:cNvSpPr txBox="1"/>
          <p:nvPr/>
        </p:nvSpPr>
        <p:spPr>
          <a:xfrm>
            <a:off x="2483992" y="3379093"/>
            <a:ext cx="2286000" cy="646331"/>
          </a:xfrm>
          <a:prstGeom prst="rect">
            <a:avLst/>
          </a:prstGeom>
          <a:solidFill>
            <a:schemeClr val="bg1"/>
          </a:solidFill>
          <a:ln>
            <a:solidFill>
              <a:schemeClr val="tx1"/>
            </a:solidFill>
          </a:ln>
        </p:spPr>
        <p:txBody>
          <a:bodyPr wrap="square" rtlCol="0">
            <a:spAutoFit/>
          </a:bodyPr>
          <a:lstStyle/>
          <a:p>
            <a:r>
              <a:rPr lang="en-US" dirty="0">
                <a:solidFill>
                  <a:prstClr val="black"/>
                </a:solidFill>
              </a:rPr>
              <a:t>Green may </a:t>
            </a:r>
            <a:r>
              <a:rPr lang="en-US" b="1" dirty="0">
                <a:solidFill>
                  <a:srgbClr val="FF0000"/>
                </a:solidFill>
              </a:rPr>
              <a:t>NOT</a:t>
            </a:r>
            <a:r>
              <a:rPr lang="en-US" dirty="0">
                <a:solidFill>
                  <a:prstClr val="black"/>
                </a:solidFill>
              </a:rPr>
              <a:t> fill  the spot with a player. </a:t>
            </a:r>
          </a:p>
        </p:txBody>
      </p:sp>
      <p:sp>
        <p:nvSpPr>
          <p:cNvPr id="43" name="Rectangle 42"/>
          <p:cNvSpPr/>
          <p:nvPr/>
        </p:nvSpPr>
        <p:spPr>
          <a:xfrm>
            <a:off x="7391401" y="3048000"/>
            <a:ext cx="3581400" cy="923330"/>
          </a:xfrm>
          <a:prstGeom prst="rect">
            <a:avLst/>
          </a:prstGeom>
          <a:solidFill>
            <a:schemeClr val="bg1"/>
          </a:solidFill>
          <a:ln>
            <a:solidFill>
              <a:schemeClr val="tx1"/>
            </a:solidFill>
          </a:ln>
        </p:spPr>
        <p:txBody>
          <a:bodyPr wrap="square">
            <a:spAutoFit/>
          </a:bodyPr>
          <a:lstStyle/>
          <a:p>
            <a:r>
              <a:rPr lang="en-US" dirty="0">
                <a:solidFill>
                  <a:prstClr val="black"/>
                </a:solidFill>
              </a:rPr>
              <a:t>Player serving penalty may </a:t>
            </a:r>
            <a:r>
              <a:rPr lang="en-US" b="1" dirty="0">
                <a:solidFill>
                  <a:prstClr val="black"/>
                </a:solidFill>
              </a:rPr>
              <a:t>NOT</a:t>
            </a:r>
            <a:r>
              <a:rPr lang="en-US" dirty="0">
                <a:solidFill>
                  <a:prstClr val="black"/>
                </a:solidFill>
              </a:rPr>
              <a:t> release even if the penalty is expired until possession is called.  </a:t>
            </a:r>
          </a:p>
        </p:txBody>
      </p:sp>
      <p:sp>
        <p:nvSpPr>
          <p:cNvPr id="49" name="Oval 48"/>
          <p:cNvSpPr/>
          <p:nvPr/>
        </p:nvSpPr>
        <p:spPr>
          <a:xfrm>
            <a:off x="5410200" y="4419600"/>
            <a:ext cx="622300" cy="536448"/>
          </a:xfrm>
          <a:prstGeom prst="ellipse">
            <a:avLst/>
          </a:prstGeom>
          <a:solidFill>
            <a:srgbClr val="FFFF00">
              <a:alpha val="3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5334000" y="6324600"/>
            <a:ext cx="1031753" cy="400110"/>
          </a:xfrm>
          <a:prstGeom prst="rect">
            <a:avLst/>
          </a:prstGeom>
        </p:spPr>
        <p:txBody>
          <a:bodyPr wrap="none">
            <a:spAutoFit/>
          </a:bodyPr>
          <a:lstStyle/>
          <a:p>
            <a:r>
              <a:rPr lang="en-US" sz="2000" dirty="0">
                <a:solidFill>
                  <a:srgbClr val="FFFFFF"/>
                </a:solidFill>
              </a:rPr>
              <a:t>Rule 7:1</a:t>
            </a:r>
          </a:p>
        </p:txBody>
      </p:sp>
      <p:sp>
        <p:nvSpPr>
          <p:cNvPr id="32" name="Oval 31"/>
          <p:cNvSpPr/>
          <p:nvPr/>
        </p:nvSpPr>
        <p:spPr>
          <a:xfrm>
            <a:off x="6571210" y="2516923"/>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FO</a:t>
            </a:r>
            <a:endParaRPr lang="en-US" sz="1200" dirty="0">
              <a:solidFill>
                <a:sysClr val="windowText" lastClr="000000"/>
              </a:solidFill>
            </a:endParaRPr>
          </a:p>
        </p:txBody>
      </p:sp>
      <p:sp>
        <p:nvSpPr>
          <p:cNvPr id="33" name="Oval 32"/>
          <p:cNvSpPr/>
          <p:nvPr/>
        </p:nvSpPr>
        <p:spPr>
          <a:xfrm>
            <a:off x="6595036" y="3967991"/>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W</a:t>
            </a:r>
            <a:endParaRPr lang="en-US" sz="1200" dirty="0">
              <a:solidFill>
                <a:sysClr val="windowText" lastClr="000000"/>
              </a:solidFill>
            </a:endParaRPr>
          </a:p>
        </p:txBody>
      </p:sp>
      <p:sp>
        <p:nvSpPr>
          <p:cNvPr id="34" name="Oval 33"/>
          <p:cNvSpPr/>
          <p:nvPr/>
        </p:nvSpPr>
        <p:spPr>
          <a:xfrm>
            <a:off x="4986857" y="2928334"/>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LL</a:t>
            </a:r>
            <a:endParaRPr lang="en-US" sz="1200" dirty="0">
              <a:solidFill>
                <a:sysClr val="windowText" lastClr="000000"/>
              </a:solidFill>
            </a:endParaRPr>
          </a:p>
        </p:txBody>
      </p:sp>
    </p:spTree>
    <p:extLst>
      <p:ext uri="{BB962C8B-B14F-4D97-AF65-F5344CB8AC3E}">
        <p14:creationId xmlns:p14="http://schemas.microsoft.com/office/powerpoint/2010/main" val="348903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3" name="Oval 32"/>
          <p:cNvSpPr>
            <a:spLocks noChangeAspect="1"/>
          </p:cNvSpPr>
          <p:nvPr/>
        </p:nvSpPr>
        <p:spPr>
          <a:xfrm>
            <a:off x="6101874" y="3035592"/>
            <a:ext cx="94488" cy="944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 name="Rectangle 1"/>
          <p:cNvSpPr/>
          <p:nvPr/>
        </p:nvSpPr>
        <p:spPr>
          <a:xfrm>
            <a:off x="4267200" y="533400"/>
            <a:ext cx="3581400" cy="4876800"/>
          </a:xfrm>
          <a:prstGeom prst="rect">
            <a:avLst/>
          </a:prstGeom>
          <a:solidFill>
            <a:srgbClr val="FFFF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115299" y="1513175"/>
            <a:ext cx="1905000" cy="1754326"/>
          </a:xfrm>
          <a:prstGeom prst="rect">
            <a:avLst/>
          </a:prstGeom>
          <a:solidFill>
            <a:schemeClr val="bg1"/>
          </a:solidFill>
          <a:ln>
            <a:solidFill>
              <a:schemeClr val="tx1"/>
            </a:solidFill>
          </a:ln>
        </p:spPr>
        <p:txBody>
          <a:bodyPr wrap="square">
            <a:spAutoFit/>
          </a:bodyPr>
          <a:lstStyle/>
          <a:p>
            <a:r>
              <a:rPr lang="en-US" dirty="0">
                <a:solidFill>
                  <a:prstClr val="black"/>
                </a:solidFill>
              </a:rPr>
              <a:t>If ball goes OB in center field</a:t>
            </a:r>
            <a:br>
              <a:rPr lang="en-US" dirty="0">
                <a:solidFill>
                  <a:prstClr val="black"/>
                </a:solidFill>
              </a:rPr>
            </a:br>
            <a:endParaRPr lang="en-US" dirty="0">
              <a:solidFill>
                <a:prstClr val="black"/>
              </a:solidFill>
            </a:endParaRPr>
          </a:p>
          <a:p>
            <a:r>
              <a:rPr lang="en-US" dirty="0">
                <a:solidFill>
                  <a:prstClr val="black"/>
                </a:solidFill>
              </a:rPr>
              <a:t>officials see who was responsible: award ball.</a:t>
            </a:r>
          </a:p>
        </p:txBody>
      </p:sp>
      <p:sp>
        <p:nvSpPr>
          <p:cNvPr id="36" name="Rectangle 35"/>
          <p:cNvSpPr/>
          <p:nvPr/>
        </p:nvSpPr>
        <p:spPr>
          <a:xfrm>
            <a:off x="2971800" y="5715000"/>
            <a:ext cx="6614375" cy="707886"/>
          </a:xfrm>
          <a:prstGeom prst="rect">
            <a:avLst/>
          </a:prstGeom>
          <a:noFill/>
          <a:ln>
            <a:noFill/>
          </a:ln>
        </p:spPr>
        <p:txBody>
          <a:bodyPr wrap="none">
            <a:spAutoFit/>
          </a:bodyPr>
          <a:lstStyle/>
          <a:p>
            <a:r>
              <a:rPr lang="en-US" sz="4000" b="1" dirty="0">
                <a:solidFill>
                  <a:srgbClr val="FFFFFF"/>
                </a:solidFill>
              </a:rPr>
              <a:t>Ball Out of Bounds at Midfield</a:t>
            </a:r>
          </a:p>
        </p:txBody>
      </p:sp>
      <p:sp>
        <p:nvSpPr>
          <p:cNvPr id="3" name="Rectangle 2"/>
          <p:cNvSpPr/>
          <p:nvPr/>
        </p:nvSpPr>
        <p:spPr>
          <a:xfrm>
            <a:off x="5552275" y="6248400"/>
            <a:ext cx="1224489" cy="400110"/>
          </a:xfrm>
          <a:prstGeom prst="rect">
            <a:avLst/>
          </a:prstGeom>
        </p:spPr>
        <p:txBody>
          <a:bodyPr wrap="none">
            <a:spAutoFit/>
          </a:bodyPr>
          <a:lstStyle/>
          <a:p>
            <a:r>
              <a:rPr lang="en-US" sz="2000" dirty="0">
                <a:solidFill>
                  <a:srgbClr val="FFFFFF"/>
                </a:solidFill>
              </a:rPr>
              <a:t>Rule 7:1 d</a:t>
            </a:r>
          </a:p>
        </p:txBody>
      </p:sp>
      <p:grpSp>
        <p:nvGrpSpPr>
          <p:cNvPr id="5" name="Group 4"/>
          <p:cNvGrpSpPr/>
          <p:nvPr/>
        </p:nvGrpSpPr>
        <p:grpSpPr>
          <a:xfrm>
            <a:off x="5181600" y="2895600"/>
            <a:ext cx="5029200" cy="2167766"/>
            <a:chOff x="5181600" y="2895600"/>
            <a:chExt cx="5029200" cy="2167766"/>
          </a:xfrm>
        </p:grpSpPr>
        <p:sp>
          <p:nvSpPr>
            <p:cNvPr id="8" name="Rectangle 7"/>
            <p:cNvSpPr/>
            <p:nvPr/>
          </p:nvSpPr>
          <p:spPr>
            <a:xfrm>
              <a:off x="8001000" y="3589726"/>
              <a:ext cx="2209800" cy="923330"/>
            </a:xfrm>
            <a:prstGeom prst="rect">
              <a:avLst/>
            </a:prstGeom>
            <a:solidFill>
              <a:schemeClr val="bg1"/>
            </a:solidFill>
            <a:ln>
              <a:solidFill>
                <a:schemeClr val="tx1"/>
              </a:solidFill>
            </a:ln>
          </p:spPr>
          <p:txBody>
            <a:bodyPr wrap="square">
              <a:spAutoFit/>
            </a:bodyPr>
            <a:lstStyle/>
            <a:p>
              <a:r>
                <a:rPr lang="en-US" dirty="0">
                  <a:solidFill>
                    <a:prstClr val="black"/>
                  </a:solidFill>
                </a:rPr>
                <a:t>If officials cannot determine who was responsible: re-face </a:t>
              </a:r>
            </a:p>
          </p:txBody>
        </p:sp>
        <p:pic>
          <p:nvPicPr>
            <p:cNvPr id="4" name="Picture 3" descr="ap.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1600" y="2895600"/>
              <a:ext cx="2819400" cy="2167766"/>
            </a:xfrm>
            <a:prstGeom prst="rect">
              <a:avLst/>
            </a:prstGeom>
          </p:spPr>
        </p:pic>
      </p:grpSp>
    </p:spTree>
    <p:extLst>
      <p:ext uri="{BB962C8B-B14F-4D97-AF65-F5344CB8AC3E}">
        <p14:creationId xmlns:p14="http://schemas.microsoft.com/office/powerpoint/2010/main" val="243508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4295E-6 4.92482E-6 L 0.07073 -0.40482 " pathEditMode="relative" rAng="0" ptsTypes="AA">
                                      <p:cBhvr>
                                        <p:cTn id="6" dur="2000" fill="hold"/>
                                        <p:tgtEl>
                                          <p:spTgt spid="33"/>
                                        </p:tgtEl>
                                        <p:attrNameLst>
                                          <p:attrName>ppt_x</p:attrName>
                                          <p:attrName>ppt_y</p:attrName>
                                        </p:attrNameLst>
                                      </p:cBhvr>
                                      <p:rCtr x="3530" y="-2024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3" name="Oval 32"/>
          <p:cNvSpPr>
            <a:spLocks noChangeAspect="1"/>
          </p:cNvSpPr>
          <p:nvPr/>
        </p:nvSpPr>
        <p:spPr>
          <a:xfrm>
            <a:off x="6019800" y="2971360"/>
            <a:ext cx="94488" cy="944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4" name="Rectangle 33"/>
          <p:cNvSpPr/>
          <p:nvPr/>
        </p:nvSpPr>
        <p:spPr>
          <a:xfrm>
            <a:off x="4953000" y="685800"/>
            <a:ext cx="3219452" cy="646331"/>
          </a:xfrm>
          <a:prstGeom prst="rect">
            <a:avLst/>
          </a:prstGeom>
          <a:solidFill>
            <a:schemeClr val="bg1"/>
          </a:solidFill>
          <a:ln>
            <a:solidFill>
              <a:schemeClr val="tx1"/>
            </a:solidFill>
          </a:ln>
        </p:spPr>
        <p:txBody>
          <a:bodyPr wrap="square">
            <a:spAutoFit/>
          </a:bodyPr>
          <a:lstStyle/>
          <a:p>
            <a:r>
              <a:rPr lang="en-US" dirty="0">
                <a:solidFill>
                  <a:prstClr val="black"/>
                </a:solidFill>
              </a:rPr>
              <a:t>If ball crosses Defensive Area Line faceoff has ended.</a:t>
            </a:r>
          </a:p>
        </p:txBody>
      </p:sp>
      <p:sp>
        <p:nvSpPr>
          <p:cNvPr id="3" name="Rectangle 2"/>
          <p:cNvSpPr/>
          <p:nvPr/>
        </p:nvSpPr>
        <p:spPr>
          <a:xfrm>
            <a:off x="5573990" y="3296895"/>
            <a:ext cx="3200402" cy="1200329"/>
          </a:xfrm>
          <a:prstGeom prst="rect">
            <a:avLst/>
          </a:prstGeom>
          <a:solidFill>
            <a:schemeClr val="bg1"/>
          </a:solidFill>
          <a:ln>
            <a:solidFill>
              <a:schemeClr val="tx1"/>
            </a:solidFill>
          </a:ln>
        </p:spPr>
        <p:txBody>
          <a:bodyPr wrap="square">
            <a:spAutoFit/>
          </a:bodyPr>
          <a:lstStyle/>
          <a:p>
            <a:r>
              <a:rPr lang="en-US" dirty="0"/>
              <a:t>When ball crosses Defensive Area Line and heads OB, award if you know who touched ball last or with AP.</a:t>
            </a:r>
          </a:p>
        </p:txBody>
      </p:sp>
      <p:sp>
        <p:nvSpPr>
          <p:cNvPr id="17" name="Rectangle 16"/>
          <p:cNvSpPr/>
          <p:nvPr/>
        </p:nvSpPr>
        <p:spPr>
          <a:xfrm>
            <a:off x="2286000" y="5769114"/>
            <a:ext cx="7919989" cy="707886"/>
          </a:xfrm>
          <a:prstGeom prst="rect">
            <a:avLst/>
          </a:prstGeom>
          <a:noFill/>
          <a:ln>
            <a:noFill/>
          </a:ln>
        </p:spPr>
        <p:txBody>
          <a:bodyPr wrap="none">
            <a:spAutoFit/>
          </a:bodyPr>
          <a:lstStyle/>
          <a:p>
            <a:r>
              <a:rPr lang="en-US" sz="4000" b="1" dirty="0">
                <a:solidFill>
                  <a:srgbClr val="FFFFFF"/>
                </a:solidFill>
              </a:rPr>
              <a:t>Ball Out Crosses Defensive Area Line</a:t>
            </a:r>
          </a:p>
        </p:txBody>
      </p:sp>
      <p:grpSp>
        <p:nvGrpSpPr>
          <p:cNvPr id="4" name="Group 3"/>
          <p:cNvGrpSpPr/>
          <p:nvPr/>
        </p:nvGrpSpPr>
        <p:grpSpPr>
          <a:xfrm>
            <a:off x="685800" y="990600"/>
            <a:ext cx="3922017" cy="4038600"/>
            <a:chOff x="685800" y="990600"/>
            <a:chExt cx="3922017" cy="4038600"/>
          </a:xfrm>
        </p:grpSpPr>
        <p:pic>
          <p:nvPicPr>
            <p:cNvPr id="13" name="Picture 12" descr="possessio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 y="990600"/>
              <a:ext cx="3719763" cy="4038600"/>
            </a:xfrm>
            <a:prstGeom prst="rect">
              <a:avLst/>
            </a:prstGeom>
          </p:spPr>
        </p:pic>
        <p:sp>
          <p:nvSpPr>
            <p:cNvPr id="18" name="Oval Callout 17"/>
            <p:cNvSpPr/>
            <p:nvPr/>
          </p:nvSpPr>
          <p:spPr>
            <a:xfrm>
              <a:off x="2819400" y="2133600"/>
              <a:ext cx="1788417" cy="440950"/>
            </a:xfrm>
            <a:prstGeom prst="wedgeEllipseCallout">
              <a:avLst>
                <a:gd name="adj1" fmla="val -42172"/>
                <a:gd name="adj2" fmla="val 607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Play!</a:t>
              </a:r>
            </a:p>
          </p:txBody>
        </p:sp>
      </p:grpSp>
      <p:pic>
        <p:nvPicPr>
          <p:cNvPr id="19" name="Picture 18" descr="ap.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10600" y="2743200"/>
            <a:ext cx="3171387" cy="2438400"/>
          </a:xfrm>
          <a:prstGeom prst="rect">
            <a:avLst/>
          </a:prstGeom>
        </p:spPr>
      </p:pic>
    </p:spTree>
    <p:extLst>
      <p:ext uri="{BB962C8B-B14F-4D97-AF65-F5344CB8AC3E}">
        <p14:creationId xmlns:p14="http://schemas.microsoft.com/office/powerpoint/2010/main" val="273516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2.46994E-6 L -0.18334 -0.25532 " pathEditMode="relative" rAng="0" ptsTypes="AA">
                                      <p:cBhvr>
                                        <p:cTn id="6" dur="2000" fill="hold"/>
                                        <p:tgtEl>
                                          <p:spTgt spid="33"/>
                                        </p:tgtEl>
                                        <p:attrNameLst>
                                          <p:attrName>ppt_x</p:attrName>
                                          <p:attrName>ppt_y</p:attrName>
                                        </p:attrNameLst>
                                      </p:cBhvr>
                                      <p:rCtr x="-9167" y="-12766"/>
                                    </p:animMotion>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0.1834 -0.25538 L -0.28527 -0.38422 " pathEditMode="relative" rAng="0" ptsTypes="AA">
                                      <p:cBhvr>
                                        <p:cTn id="16" dur="2000" fill="hold"/>
                                        <p:tgtEl>
                                          <p:spTgt spid="33"/>
                                        </p:tgtEl>
                                        <p:attrNameLst>
                                          <p:attrName>ppt_x</p:attrName>
                                          <p:attrName>ppt_y</p:attrName>
                                        </p:attrNameLst>
                                      </p:cBhvr>
                                      <p:rCtr x="-5093" y="-6454"/>
                                    </p:animMotion>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410200"/>
            <a:ext cx="12192000" cy="1143000"/>
          </a:xfrm>
        </p:spPr>
        <p:txBody>
          <a:bodyPr>
            <a:normAutofit/>
          </a:bodyPr>
          <a:lstStyle/>
          <a:p>
            <a:r>
              <a:rPr lang="en-US" b="1" dirty="0">
                <a:solidFill>
                  <a:srgbClr val="FFFFFF"/>
                </a:solidFill>
              </a:rPr>
              <a:t>FOGO Crosse </a:t>
            </a:r>
            <a:endParaRPr lang="en-US" dirty="0">
              <a:solidFill>
                <a:srgbClr val="FFFFFF"/>
              </a:solidFill>
            </a:endParaRPr>
          </a:p>
        </p:txBody>
      </p:sp>
      <p:sp>
        <p:nvSpPr>
          <p:cNvPr id="4" name="Rectangle 3"/>
          <p:cNvSpPr/>
          <p:nvPr/>
        </p:nvSpPr>
        <p:spPr>
          <a:xfrm>
            <a:off x="4953000" y="6282267"/>
            <a:ext cx="1357363" cy="400110"/>
          </a:xfrm>
          <a:prstGeom prst="rect">
            <a:avLst/>
          </a:prstGeom>
        </p:spPr>
        <p:txBody>
          <a:bodyPr wrap="none">
            <a:spAutoFit/>
          </a:bodyPr>
          <a:lstStyle/>
          <a:p>
            <a:r>
              <a:rPr lang="en-US" sz="2000" dirty="0">
                <a:solidFill>
                  <a:srgbClr val="FFFFFF"/>
                </a:solidFill>
              </a:rPr>
              <a:t>Rule 4.3.3n</a:t>
            </a:r>
          </a:p>
        </p:txBody>
      </p:sp>
      <p:sp>
        <p:nvSpPr>
          <p:cNvPr id="7" name="Rectangle 6"/>
          <p:cNvSpPr/>
          <p:nvPr/>
        </p:nvSpPr>
        <p:spPr>
          <a:xfrm>
            <a:off x="5638800" y="76200"/>
            <a:ext cx="6553200" cy="2677656"/>
          </a:xfrm>
          <a:prstGeom prst="rect">
            <a:avLst/>
          </a:prstGeom>
        </p:spPr>
        <p:txBody>
          <a:bodyPr wrap="square">
            <a:spAutoFit/>
          </a:bodyPr>
          <a:lstStyle/>
          <a:p>
            <a:pPr marL="342900" indent="-342900">
              <a:buFont typeface="Arial"/>
              <a:buChar char="•"/>
            </a:pPr>
            <a:r>
              <a:rPr lang="en-US" sz="2400" dirty="0"/>
              <a:t>Circumference of the shaft shall not exceed 3.5 inches.</a:t>
            </a:r>
            <a:br>
              <a:rPr lang="en-US" sz="2400" dirty="0"/>
            </a:br>
            <a:r>
              <a:rPr lang="en-US" sz="1200" dirty="0"/>
              <a:t> </a:t>
            </a:r>
          </a:p>
          <a:p>
            <a:pPr marL="342900" indent="-342900">
              <a:buFont typeface="Arial"/>
              <a:buChar char="•"/>
            </a:pPr>
            <a:r>
              <a:rPr lang="en-US" sz="2400" dirty="0"/>
              <a:t>Contrasting color between the head and the top glove must be visible on the shaft during faceoffs.</a:t>
            </a:r>
            <a:br>
              <a:rPr lang="en-US" sz="2400" dirty="0"/>
            </a:br>
            <a:r>
              <a:rPr lang="en-US" sz="1050" dirty="0"/>
              <a:t> </a:t>
            </a:r>
          </a:p>
          <a:p>
            <a:pPr marL="342900" indent="-342900">
              <a:buFont typeface="Arial"/>
              <a:buChar char="•"/>
            </a:pPr>
            <a:r>
              <a:rPr lang="en-US" sz="2400" dirty="0"/>
              <a:t>No tape on plastic.</a:t>
            </a:r>
          </a:p>
        </p:txBody>
      </p:sp>
      <p:sp>
        <p:nvSpPr>
          <p:cNvPr id="19" name="Rectangle 18"/>
          <p:cNvSpPr/>
          <p:nvPr/>
        </p:nvSpPr>
        <p:spPr>
          <a:xfrm>
            <a:off x="5416564" y="3352800"/>
            <a:ext cx="197483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rPr>
              <a:t>DELAY</a:t>
            </a:r>
          </a:p>
        </p:txBody>
      </p:sp>
      <p:grpSp>
        <p:nvGrpSpPr>
          <p:cNvPr id="11" name="Group 10">
            <a:extLst>
              <a:ext uri="{FF2B5EF4-FFF2-40B4-BE49-F238E27FC236}">
                <a16:creationId xmlns="" xmlns:a16="http://schemas.microsoft.com/office/drawing/2014/main" id="{EB9F6C0E-6EDC-6248-9ED6-166CE46EAC81}"/>
              </a:ext>
            </a:extLst>
          </p:cNvPr>
          <p:cNvGrpSpPr/>
          <p:nvPr/>
        </p:nvGrpSpPr>
        <p:grpSpPr>
          <a:xfrm>
            <a:off x="152400" y="152400"/>
            <a:ext cx="6286500" cy="5372100"/>
            <a:chOff x="152400" y="152400"/>
            <a:chExt cx="6286500" cy="5372100"/>
          </a:xfrm>
        </p:grpSpPr>
        <p:grpSp>
          <p:nvGrpSpPr>
            <p:cNvPr id="9" name="Group 8"/>
            <p:cNvGrpSpPr/>
            <p:nvPr/>
          </p:nvGrpSpPr>
          <p:grpSpPr>
            <a:xfrm>
              <a:off x="152400" y="152400"/>
              <a:ext cx="5181601" cy="5334000"/>
              <a:chOff x="228599" y="304800"/>
              <a:chExt cx="5181601" cy="533400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720239" y="1926214"/>
                <a:ext cx="5311376" cy="2068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1034078" y="1567477"/>
                <a:ext cx="5334000" cy="2808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21" name="Group 20">
              <a:extLst>
                <a:ext uri="{FF2B5EF4-FFF2-40B4-BE49-F238E27FC236}">
                  <a16:creationId xmlns="" xmlns:a16="http://schemas.microsoft.com/office/drawing/2014/main" id="{A89A7A76-1C47-3C42-BDF5-E9ECCCD790DE}"/>
                </a:ext>
              </a:extLst>
            </p:cNvPr>
            <p:cNvGrpSpPr/>
            <p:nvPr/>
          </p:nvGrpSpPr>
          <p:grpSpPr>
            <a:xfrm>
              <a:off x="5486400" y="4572000"/>
              <a:ext cx="952500" cy="952500"/>
              <a:chOff x="7543221" y="3912108"/>
              <a:chExt cx="952500" cy="952500"/>
            </a:xfrm>
            <a:effectLst/>
          </p:grpSpPr>
          <p:sp>
            <p:nvSpPr>
              <p:cNvPr id="22" name="Oval 21">
                <a:extLst>
                  <a:ext uri="{FF2B5EF4-FFF2-40B4-BE49-F238E27FC236}">
                    <a16:creationId xmlns="" xmlns:a16="http://schemas.microsoft.com/office/drawing/2014/main" id="{E4D48C92-8D17-AB40-B483-EFA2BBF886DB}"/>
                  </a:ext>
                </a:extLst>
              </p:cNvPr>
              <p:cNvSpPr/>
              <p:nvPr/>
            </p:nvSpPr>
            <p:spPr>
              <a:xfrm>
                <a:off x="7714671" y="4076700"/>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C:\Users\gcorsetti\Desktop\No Entry_100px.png">
                <a:extLst>
                  <a:ext uri="{FF2B5EF4-FFF2-40B4-BE49-F238E27FC236}">
                    <a16:creationId xmlns="" xmlns:a16="http://schemas.microsoft.com/office/drawing/2014/main" id="{5C6769AB-260A-204D-A5B9-235BC99C643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43221" y="3912108"/>
                <a:ext cx="952500" cy="9525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 name="Group 11">
            <a:extLst>
              <a:ext uri="{FF2B5EF4-FFF2-40B4-BE49-F238E27FC236}">
                <a16:creationId xmlns="" xmlns:a16="http://schemas.microsoft.com/office/drawing/2014/main" id="{FC4387F8-D380-104C-B53A-E71CA7C1F588}"/>
              </a:ext>
            </a:extLst>
          </p:cNvPr>
          <p:cNvGrpSpPr/>
          <p:nvPr/>
        </p:nvGrpSpPr>
        <p:grpSpPr>
          <a:xfrm>
            <a:off x="152400" y="152400"/>
            <a:ext cx="6286500" cy="5372100"/>
            <a:chOff x="152400" y="152400"/>
            <a:chExt cx="6286500" cy="5372100"/>
          </a:xfrm>
        </p:grpSpPr>
        <p:grpSp>
          <p:nvGrpSpPr>
            <p:cNvPr id="24" name="Group 23">
              <a:extLst>
                <a:ext uri="{FF2B5EF4-FFF2-40B4-BE49-F238E27FC236}">
                  <a16:creationId xmlns="" xmlns:a16="http://schemas.microsoft.com/office/drawing/2014/main" id="{FB240B13-4514-0447-96E6-6BFA69D61657}"/>
                </a:ext>
              </a:extLst>
            </p:cNvPr>
            <p:cNvGrpSpPr/>
            <p:nvPr/>
          </p:nvGrpSpPr>
          <p:grpSpPr>
            <a:xfrm>
              <a:off x="5486400" y="4572000"/>
              <a:ext cx="952500" cy="952500"/>
              <a:chOff x="2819400" y="4076700"/>
              <a:chExt cx="952500" cy="952500"/>
            </a:xfrm>
            <a:effectLst/>
          </p:grpSpPr>
          <p:sp>
            <p:nvSpPr>
              <p:cNvPr id="25" name="Oval 24">
                <a:extLst>
                  <a:ext uri="{FF2B5EF4-FFF2-40B4-BE49-F238E27FC236}">
                    <a16:creationId xmlns="" xmlns:a16="http://schemas.microsoft.com/office/drawing/2014/main" id="{FB826EE0-671D-334F-851B-01EC18AA9770}"/>
                  </a:ext>
                </a:extLst>
              </p:cNvPr>
              <p:cNvSpPr/>
              <p:nvPr/>
            </p:nvSpPr>
            <p:spPr>
              <a:xfrm>
                <a:off x="2933700" y="4223766"/>
                <a:ext cx="723900" cy="723900"/>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26" name="Picture 6" descr="C:\Users\gcorsetti\Desktop\Ok_100px.png">
                <a:extLst>
                  <a:ext uri="{FF2B5EF4-FFF2-40B4-BE49-F238E27FC236}">
                    <a16:creationId xmlns="" xmlns:a16="http://schemas.microsoft.com/office/drawing/2014/main" id="{91AA3C81-BD39-FD4F-B813-463F776D4A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19400" y="4076700"/>
                <a:ext cx="952500" cy="952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152400" y="152400"/>
              <a:ext cx="5280412" cy="5334000"/>
              <a:chOff x="6911588" y="147319"/>
              <a:chExt cx="5280412" cy="5334000"/>
            </a:xfrm>
          </p:grpSpPr>
          <p:pic>
            <p:nvPicPr>
              <p:cNvPr id="8" name="Picture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8534400" y="1823719"/>
                <a:ext cx="53340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5779894" y="1279013"/>
                <a:ext cx="5334000" cy="3070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51293" y="3034133"/>
            <a:ext cx="3973937" cy="2271574"/>
          </a:xfrm>
          <a:prstGeom prst="rect">
            <a:avLst/>
          </a:prstGeom>
        </p:spPr>
      </p:pic>
    </p:spTree>
    <p:extLst>
      <p:ext uri="{BB962C8B-B14F-4D97-AF65-F5344CB8AC3E}">
        <p14:creationId xmlns:p14="http://schemas.microsoft.com/office/powerpoint/2010/main" val="35711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3" name="Oval 32"/>
          <p:cNvSpPr>
            <a:spLocks noChangeAspect="1"/>
          </p:cNvSpPr>
          <p:nvPr/>
        </p:nvSpPr>
        <p:spPr>
          <a:xfrm>
            <a:off x="6019800" y="2874866"/>
            <a:ext cx="94488" cy="9448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 name="Rectangle 2"/>
          <p:cNvSpPr/>
          <p:nvPr/>
        </p:nvSpPr>
        <p:spPr>
          <a:xfrm>
            <a:off x="6019800" y="3319593"/>
            <a:ext cx="3048000" cy="923330"/>
          </a:xfrm>
          <a:prstGeom prst="rect">
            <a:avLst/>
          </a:prstGeom>
          <a:solidFill>
            <a:schemeClr val="bg1"/>
          </a:solidFill>
          <a:ln>
            <a:solidFill>
              <a:schemeClr val="tx1"/>
            </a:solidFill>
          </a:ln>
        </p:spPr>
        <p:txBody>
          <a:bodyPr wrap="square">
            <a:spAutoFit/>
          </a:bodyPr>
          <a:lstStyle/>
          <a:p>
            <a:r>
              <a:rPr lang="en-US" dirty="0"/>
              <a:t>If a foul is called (loose or time-serving), the faceoff has ended.</a:t>
            </a:r>
          </a:p>
        </p:txBody>
      </p:sp>
      <p:sp>
        <p:nvSpPr>
          <p:cNvPr id="17" name="Rectangle 16"/>
          <p:cNvSpPr/>
          <p:nvPr/>
        </p:nvSpPr>
        <p:spPr>
          <a:xfrm>
            <a:off x="3352800" y="5638800"/>
            <a:ext cx="5358711" cy="707886"/>
          </a:xfrm>
          <a:prstGeom prst="rect">
            <a:avLst/>
          </a:prstGeom>
          <a:noFill/>
          <a:ln>
            <a:noFill/>
          </a:ln>
        </p:spPr>
        <p:txBody>
          <a:bodyPr wrap="none">
            <a:spAutoFit/>
          </a:bodyPr>
          <a:lstStyle/>
          <a:p>
            <a:r>
              <a:rPr lang="en-US" sz="4000" b="1" dirty="0">
                <a:solidFill>
                  <a:srgbClr val="FFFFFF"/>
                </a:solidFill>
              </a:rPr>
              <a:t>Injury or Foul on Faceoff</a:t>
            </a:r>
          </a:p>
        </p:txBody>
      </p:sp>
      <p:sp>
        <p:nvSpPr>
          <p:cNvPr id="2" name="Rectangle 1"/>
          <p:cNvSpPr/>
          <p:nvPr/>
        </p:nvSpPr>
        <p:spPr>
          <a:xfrm>
            <a:off x="5181600" y="6248400"/>
            <a:ext cx="1224489" cy="400110"/>
          </a:xfrm>
          <a:prstGeom prst="rect">
            <a:avLst/>
          </a:prstGeom>
        </p:spPr>
        <p:txBody>
          <a:bodyPr wrap="none">
            <a:spAutoFit/>
          </a:bodyPr>
          <a:lstStyle/>
          <a:p>
            <a:r>
              <a:rPr lang="en-US" sz="2000" dirty="0">
                <a:solidFill>
                  <a:srgbClr val="FFFFFF"/>
                </a:solidFill>
              </a:rPr>
              <a:t>Rule 7:1 d</a:t>
            </a:r>
          </a:p>
        </p:txBody>
      </p:sp>
      <p:grpSp>
        <p:nvGrpSpPr>
          <p:cNvPr id="5" name="Group 4"/>
          <p:cNvGrpSpPr/>
          <p:nvPr/>
        </p:nvGrpSpPr>
        <p:grpSpPr>
          <a:xfrm>
            <a:off x="6114288" y="152400"/>
            <a:ext cx="5499229" cy="2886075"/>
            <a:chOff x="6114288" y="152400"/>
            <a:chExt cx="5499229" cy="2886075"/>
          </a:xfrm>
        </p:grpSpPr>
        <p:sp>
          <p:nvSpPr>
            <p:cNvPr id="34" name="Rectangle 33"/>
            <p:cNvSpPr/>
            <p:nvPr/>
          </p:nvSpPr>
          <p:spPr>
            <a:xfrm>
              <a:off x="6114288" y="1438365"/>
              <a:ext cx="2953512" cy="646331"/>
            </a:xfrm>
            <a:prstGeom prst="rect">
              <a:avLst/>
            </a:prstGeom>
            <a:solidFill>
              <a:schemeClr val="bg1"/>
            </a:solidFill>
            <a:ln>
              <a:solidFill>
                <a:schemeClr val="tx1"/>
              </a:solidFill>
            </a:ln>
          </p:spPr>
          <p:txBody>
            <a:bodyPr wrap="square">
              <a:spAutoFit/>
            </a:bodyPr>
            <a:lstStyle/>
            <a:p>
              <a:r>
                <a:rPr lang="en-US" dirty="0">
                  <a:solidFill>
                    <a:prstClr val="black"/>
                  </a:solidFill>
                </a:rPr>
                <a:t>If an injury occurs requiring officials to halt play, reface.</a:t>
              </a:r>
            </a:p>
          </p:txBody>
        </p:sp>
        <p:pic>
          <p:nvPicPr>
            <p:cNvPr id="4" name="Picture 3" descr="faceoff.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3000" y="152400"/>
              <a:ext cx="2850517" cy="2886075"/>
            </a:xfrm>
            <a:prstGeom prst="rect">
              <a:avLst/>
            </a:prstGeom>
          </p:spPr>
        </p:pic>
      </p:gr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44000" y="2895600"/>
            <a:ext cx="1068516" cy="1471073"/>
          </a:xfrm>
          <a:prstGeom prst="rect">
            <a:avLst/>
          </a:prstGeom>
        </p:spPr>
      </p:pic>
    </p:spTree>
    <p:extLst>
      <p:ext uri="{BB962C8B-B14F-4D97-AF65-F5344CB8AC3E}">
        <p14:creationId xmlns:p14="http://schemas.microsoft.com/office/powerpoint/2010/main" val="246784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0532C9-4EA8-FA44-B9C5-654BD339D4C1}"/>
              </a:ext>
            </a:extLst>
          </p:cNvPr>
          <p:cNvSpPr>
            <a:spLocks noGrp="1"/>
          </p:cNvSpPr>
          <p:nvPr>
            <p:ph type="title"/>
          </p:nvPr>
        </p:nvSpPr>
        <p:spPr>
          <a:xfrm>
            <a:off x="2971800" y="5518469"/>
            <a:ext cx="5695140" cy="1325563"/>
          </a:xfrm>
        </p:spPr>
        <p:txBody>
          <a:bodyPr>
            <a:normAutofit/>
          </a:bodyPr>
          <a:lstStyle/>
          <a:p>
            <a:pPr defTabSz="914400">
              <a:lnSpc>
                <a:spcPct val="90000"/>
              </a:lnSpc>
            </a:pPr>
            <a:r>
              <a:rPr lang="en-US" b="1" dirty="0">
                <a:solidFill>
                  <a:schemeClr val="bg1"/>
                </a:solidFill>
              </a:rPr>
              <a:t>Quick Restart at Faceoff</a:t>
            </a:r>
            <a:endParaRPr lang="en-US" dirty="0">
              <a:solidFill>
                <a:schemeClr val="bg1"/>
              </a:solidFill>
            </a:endParaRPr>
          </a:p>
        </p:txBody>
      </p:sp>
      <p:sp>
        <p:nvSpPr>
          <p:cNvPr id="3" name="Content Placeholder 2">
            <a:extLst>
              <a:ext uri="{FF2B5EF4-FFF2-40B4-BE49-F238E27FC236}">
                <a16:creationId xmlns="" xmlns:a16="http://schemas.microsoft.com/office/drawing/2014/main" id="{D046B74A-5EC0-7A4C-B535-FEA6DFFD4CF5}"/>
              </a:ext>
            </a:extLst>
          </p:cNvPr>
          <p:cNvSpPr>
            <a:spLocks noGrp="1"/>
          </p:cNvSpPr>
          <p:nvPr>
            <p:ph idx="1"/>
          </p:nvPr>
        </p:nvSpPr>
        <p:spPr>
          <a:xfrm>
            <a:off x="152400" y="685800"/>
            <a:ext cx="6934200" cy="2821508"/>
          </a:xfrm>
        </p:spPr>
        <p:txBody>
          <a:bodyPr anchor="t">
            <a:noAutofit/>
          </a:bodyPr>
          <a:lstStyle/>
          <a:p>
            <a:pPr marL="0" indent="0" defTabSz="914400">
              <a:spcAft>
                <a:spcPts val="600"/>
              </a:spcAft>
              <a:buNone/>
            </a:pPr>
            <a:r>
              <a:rPr lang="en-US" dirty="0"/>
              <a:t>If a player is awarded a free restart after a faceoff, players must be aware that they cannot play the ball carrier until the five yard buffer has been established. </a:t>
            </a:r>
          </a:p>
          <a:p>
            <a:pPr marL="0" indent="0" defTabSz="914400">
              <a:spcAft>
                <a:spcPts val="600"/>
              </a:spcAft>
              <a:buNone/>
            </a:pPr>
            <a:endParaRPr lang="en-US" dirty="0"/>
          </a:p>
          <a:p>
            <a:pPr marL="0" indent="0" defTabSz="914400">
              <a:spcAft>
                <a:spcPts val="600"/>
              </a:spcAft>
              <a:buNone/>
            </a:pPr>
            <a:r>
              <a:rPr lang="en-US" dirty="0"/>
              <a:t>Officials are </a:t>
            </a:r>
            <a:r>
              <a:rPr lang="en-US" b="1" dirty="0">
                <a:solidFill>
                  <a:srgbClr val="C00000"/>
                </a:solidFill>
              </a:rPr>
              <a:t>NOT REQUIRED </a:t>
            </a:r>
            <a:r>
              <a:rPr lang="en-US" dirty="0"/>
              <a:t>to move defensive player back. </a:t>
            </a:r>
          </a:p>
        </p:txBody>
      </p:sp>
      <p:sp>
        <p:nvSpPr>
          <p:cNvPr id="7" name="Rectangle 6">
            <a:extLst>
              <a:ext uri="{FF2B5EF4-FFF2-40B4-BE49-F238E27FC236}">
                <a16:creationId xmlns="" xmlns:a16="http://schemas.microsoft.com/office/drawing/2014/main" id="{02F615B9-36CF-EC40-92E2-1F294B0913B8}"/>
              </a:ext>
            </a:extLst>
          </p:cNvPr>
          <p:cNvSpPr/>
          <p:nvPr/>
        </p:nvSpPr>
        <p:spPr>
          <a:xfrm>
            <a:off x="3505200" y="6408753"/>
            <a:ext cx="1346844" cy="400110"/>
          </a:xfrm>
          <a:prstGeom prst="rect">
            <a:avLst/>
          </a:prstGeom>
        </p:spPr>
        <p:txBody>
          <a:bodyPr wrap="none">
            <a:spAutoFit/>
          </a:bodyPr>
          <a:lstStyle/>
          <a:p>
            <a:pPr>
              <a:spcAft>
                <a:spcPts val="600"/>
              </a:spcAft>
            </a:pPr>
            <a:r>
              <a:rPr lang="en-US" b="1" dirty="0">
                <a:solidFill>
                  <a:schemeClr val="bg1"/>
                </a:solidFill>
                <a:latin typeface="open_sansregular"/>
              </a:rPr>
              <a:t>Rule </a:t>
            </a:r>
            <a:r>
              <a:rPr lang="en-US" sz="2000" b="1" dirty="0">
                <a:solidFill>
                  <a:schemeClr val="bg1"/>
                </a:solidFill>
                <a:latin typeface="open_sansregular"/>
              </a:rPr>
              <a:t>4-5</a:t>
            </a:r>
            <a:r>
              <a:rPr lang="en-US" b="1" dirty="0">
                <a:solidFill>
                  <a:schemeClr val="bg1"/>
                </a:solidFill>
                <a:latin typeface="open_sansregular"/>
              </a:rPr>
              <a:t>, 22</a:t>
            </a:r>
            <a:endParaRPr lang="en-US" b="1" dirty="0">
              <a:solidFill>
                <a:schemeClr val="bg1"/>
              </a:solidFill>
            </a:endParaRPr>
          </a:p>
        </p:txBody>
      </p:sp>
      <p:pic>
        <p:nvPicPr>
          <p:cNvPr id="8" name="Picture 7" descr="A group of people playing a game of football&#10;&#10;Description automatically generated">
            <a:extLst>
              <a:ext uri="{FF2B5EF4-FFF2-40B4-BE49-F238E27FC236}">
                <a16:creationId xmlns="" xmlns:a16="http://schemas.microsoft.com/office/drawing/2014/main" id="{74C7393D-194C-0F46-BBA0-43E3448EFD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63906" y="22860"/>
            <a:ext cx="4866170" cy="5539740"/>
          </a:xfrm>
          <a:prstGeom prst="rect">
            <a:avLst/>
          </a:prstGeom>
        </p:spPr>
      </p:pic>
    </p:spTree>
    <p:extLst>
      <p:ext uri="{BB962C8B-B14F-4D97-AF65-F5344CB8AC3E}">
        <p14:creationId xmlns:p14="http://schemas.microsoft.com/office/powerpoint/2010/main" val="7875706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A2399F-E8EE-E54D-89D0-10A9C4721749}"/>
              </a:ext>
            </a:extLst>
          </p:cNvPr>
          <p:cNvSpPr>
            <a:spLocks noGrp="1"/>
          </p:cNvSpPr>
          <p:nvPr>
            <p:ph type="title"/>
          </p:nvPr>
        </p:nvSpPr>
        <p:spPr/>
        <p:txBody>
          <a:bodyPr/>
          <a:lstStyle/>
          <a:p>
            <a:endParaRPr lang="en-US"/>
          </a:p>
        </p:txBody>
      </p:sp>
      <p:pic>
        <p:nvPicPr>
          <p:cNvPr id="4" name="Online Media 3" descr="Faceoff hold and restart.mp4">
            <a:hlinkClick r:id="" action="ppaction://media"/>
            <a:extLst>
              <a:ext uri="{FF2B5EF4-FFF2-40B4-BE49-F238E27FC236}">
                <a16:creationId xmlns="" xmlns:a16="http://schemas.microsoft.com/office/drawing/2014/main" id="{B088AA78-9B26-394C-850F-AA686D4E7F1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028" y="0"/>
            <a:ext cx="12192000" cy="6858602"/>
          </a:xfrm>
        </p:spPr>
      </p:pic>
    </p:spTree>
    <p:extLst>
      <p:ext uri="{BB962C8B-B14F-4D97-AF65-F5344CB8AC3E}">
        <p14:creationId xmlns:p14="http://schemas.microsoft.com/office/powerpoint/2010/main" val="201904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2030" y="1573304"/>
            <a:ext cx="3346185" cy="400110"/>
          </a:xfrm>
          <a:prstGeom prst="rect">
            <a:avLst/>
          </a:prstGeom>
        </p:spPr>
        <p:txBody>
          <a:bodyPr wrap="square">
            <a:spAutoFit/>
          </a:bodyPr>
          <a:lstStyle/>
          <a:p>
            <a:endParaRPr lang="en-US" sz="2000" dirty="0">
              <a:solidFill>
                <a:prstClr val="black"/>
              </a:solidFill>
            </a:endParaRPr>
          </a:p>
        </p:txBody>
      </p:sp>
      <p:sp>
        <p:nvSpPr>
          <p:cNvPr id="3" name="Rectangle 2"/>
          <p:cNvSpPr/>
          <p:nvPr/>
        </p:nvSpPr>
        <p:spPr>
          <a:xfrm>
            <a:off x="5343832" y="6324600"/>
            <a:ext cx="1032655" cy="400110"/>
          </a:xfrm>
          <a:prstGeom prst="rect">
            <a:avLst/>
          </a:prstGeom>
        </p:spPr>
        <p:txBody>
          <a:bodyPr wrap="none">
            <a:spAutoFit/>
          </a:bodyPr>
          <a:lstStyle/>
          <a:p>
            <a:r>
              <a:rPr lang="en-US" sz="2000" dirty="0">
                <a:solidFill>
                  <a:srgbClr val="FFFFFF"/>
                </a:solidFill>
              </a:rPr>
              <a:t>Rule 4:4</a:t>
            </a:r>
          </a:p>
        </p:txBody>
      </p:sp>
      <p:sp>
        <p:nvSpPr>
          <p:cNvPr id="4" name="Title 3"/>
          <p:cNvSpPr>
            <a:spLocks noGrp="1"/>
          </p:cNvSpPr>
          <p:nvPr>
            <p:ph type="title"/>
          </p:nvPr>
        </p:nvSpPr>
        <p:spPr>
          <a:xfrm>
            <a:off x="2362200" y="5486400"/>
            <a:ext cx="8094271" cy="1143000"/>
          </a:xfrm>
        </p:spPr>
        <p:txBody>
          <a:bodyPr>
            <a:normAutofit/>
          </a:bodyPr>
          <a:lstStyle/>
          <a:p>
            <a:r>
              <a:rPr lang="en-US" b="1" dirty="0">
                <a:solidFill>
                  <a:srgbClr val="FFFFFF"/>
                </a:solidFill>
              </a:rPr>
              <a:t>Restarts on Pre-Whistle Violation</a:t>
            </a:r>
          </a:p>
        </p:txBody>
      </p:sp>
      <p:sp>
        <p:nvSpPr>
          <p:cNvPr id="8" name="Rectangle 7"/>
          <p:cNvSpPr/>
          <p:nvPr/>
        </p:nvSpPr>
        <p:spPr>
          <a:xfrm>
            <a:off x="6858000" y="228600"/>
            <a:ext cx="5346812" cy="3539430"/>
          </a:xfrm>
          <a:prstGeom prst="rect">
            <a:avLst/>
          </a:prstGeom>
        </p:spPr>
        <p:txBody>
          <a:bodyPr wrap="square">
            <a:spAutoFit/>
          </a:bodyPr>
          <a:lstStyle/>
          <a:p>
            <a:pPr marL="285750" indent="-285750">
              <a:buFont typeface="Arial" panose="020B0604020202020204" pitchFamily="34" charset="0"/>
              <a:buChar char="•"/>
            </a:pPr>
            <a:r>
              <a:rPr lang="en-US" sz="3200" dirty="0"/>
              <a:t>BEFORE possession</a:t>
            </a:r>
          </a:p>
          <a:p>
            <a:pPr marL="285750" indent="-285750">
              <a:buFont typeface="Arial" panose="020B0604020202020204" pitchFamily="34" charset="0"/>
              <a:buChar char="•"/>
            </a:pPr>
            <a:r>
              <a:rPr lang="en-US" sz="3200" dirty="0"/>
              <a:t>Non-timeserving foul </a:t>
            </a:r>
          </a:p>
          <a:p>
            <a:pPr marL="285750" indent="-285750">
              <a:buFont typeface="Arial" panose="020B0604020202020204" pitchFamily="34" charset="0"/>
              <a:buChar char="•"/>
            </a:pPr>
            <a:r>
              <a:rPr lang="en-US" sz="3200" dirty="0"/>
              <a:t>Restart at spot where the ball was when play was suspended. </a:t>
            </a:r>
          </a:p>
          <a:p>
            <a:pPr marL="285750" indent="-285750">
              <a:buFont typeface="Arial" panose="020B0604020202020204" pitchFamily="34" charset="0"/>
              <a:buChar char="•"/>
            </a:pPr>
            <a:r>
              <a:rPr lang="en-US" sz="3200" dirty="0"/>
              <a:t>ALWAYS a Ten or twenty count.  </a:t>
            </a:r>
          </a:p>
        </p:txBody>
      </p:sp>
      <p:pic>
        <p:nvPicPr>
          <p:cNvPr id="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1400" y="3581400"/>
            <a:ext cx="1035329" cy="1655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518" y="86265"/>
            <a:ext cx="6566369" cy="5460739"/>
          </a:xfrm>
          <a:prstGeom prst="rect">
            <a:avLst/>
          </a:prstGeom>
          <a:ln>
            <a:solidFill>
              <a:schemeClr val="tx1"/>
            </a:solidFill>
          </a:ln>
        </p:spPr>
      </p:pic>
      <p:pic>
        <p:nvPicPr>
          <p:cNvPr id="5" name="Picture 4" descr="count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8200" y="3200400"/>
            <a:ext cx="3062653" cy="2794000"/>
          </a:xfrm>
          <a:prstGeom prst="rect">
            <a:avLst/>
          </a:prstGeom>
        </p:spPr>
      </p:pic>
    </p:spTree>
    <p:extLst>
      <p:ext uri="{BB962C8B-B14F-4D97-AF65-F5344CB8AC3E}">
        <p14:creationId xmlns:p14="http://schemas.microsoft.com/office/powerpoint/2010/main" val="38390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val 5"/>
          <p:cNvSpPr>
            <a:spLocks noChangeAspect="1"/>
          </p:cNvSpPr>
          <p:nvPr/>
        </p:nvSpPr>
        <p:spPr>
          <a:xfrm>
            <a:off x="6248400" y="2652781"/>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7" name="Oval 6"/>
          <p:cNvSpPr>
            <a:spLocks noChangeAspect="1"/>
          </p:cNvSpPr>
          <p:nvPr/>
        </p:nvSpPr>
        <p:spPr>
          <a:xfrm>
            <a:off x="3827529" y="3121157"/>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0" name="Oval 9"/>
          <p:cNvSpPr>
            <a:spLocks noChangeAspect="1"/>
          </p:cNvSpPr>
          <p:nvPr/>
        </p:nvSpPr>
        <p:spPr>
          <a:xfrm>
            <a:off x="5588003" y="106680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1" name="Oval 10"/>
          <p:cNvSpPr>
            <a:spLocks noChangeAspect="1"/>
          </p:cNvSpPr>
          <p:nvPr/>
        </p:nvSpPr>
        <p:spPr>
          <a:xfrm>
            <a:off x="5754624" y="2652781"/>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6" name="Oval 15"/>
          <p:cNvSpPr>
            <a:spLocks noChangeAspect="1"/>
          </p:cNvSpPr>
          <p:nvPr/>
        </p:nvSpPr>
        <p:spPr>
          <a:xfrm>
            <a:off x="6267453" y="10668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7" name="Oval 16"/>
          <p:cNvSpPr>
            <a:spLocks noChangeAspect="1"/>
          </p:cNvSpPr>
          <p:nvPr/>
        </p:nvSpPr>
        <p:spPr>
          <a:xfrm>
            <a:off x="5606845" y="5474109"/>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8" name="Oval 17"/>
          <p:cNvSpPr>
            <a:spLocks noChangeAspect="1"/>
          </p:cNvSpPr>
          <p:nvPr/>
        </p:nvSpPr>
        <p:spPr>
          <a:xfrm>
            <a:off x="3675888" y="27741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9" name="Oval 18"/>
          <p:cNvSpPr>
            <a:spLocks noChangeAspect="1"/>
          </p:cNvSpPr>
          <p:nvPr/>
        </p:nvSpPr>
        <p:spPr>
          <a:xfrm>
            <a:off x="3651253" y="44505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0" name="Oval 19"/>
          <p:cNvSpPr>
            <a:spLocks noChangeAspect="1"/>
          </p:cNvSpPr>
          <p:nvPr/>
        </p:nvSpPr>
        <p:spPr>
          <a:xfrm>
            <a:off x="3733800" y="1738378"/>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1" name="Oval 20"/>
          <p:cNvSpPr>
            <a:spLocks noChangeAspect="1"/>
          </p:cNvSpPr>
          <p:nvPr/>
        </p:nvSpPr>
        <p:spPr>
          <a:xfrm>
            <a:off x="2514600" y="266700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2" name="Oval 21"/>
          <p:cNvSpPr>
            <a:spLocks noChangeAspect="1"/>
          </p:cNvSpPr>
          <p:nvPr/>
        </p:nvSpPr>
        <p:spPr>
          <a:xfrm>
            <a:off x="8260331" y="164389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3" name="Oval 22"/>
          <p:cNvSpPr>
            <a:spLocks noChangeAspect="1"/>
          </p:cNvSpPr>
          <p:nvPr/>
        </p:nvSpPr>
        <p:spPr>
          <a:xfrm>
            <a:off x="8327895" y="27741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4" name="Oval 23"/>
          <p:cNvSpPr>
            <a:spLocks noChangeAspect="1"/>
          </p:cNvSpPr>
          <p:nvPr/>
        </p:nvSpPr>
        <p:spPr>
          <a:xfrm>
            <a:off x="8449307" y="4042666"/>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5" name="Oval 24"/>
          <p:cNvSpPr>
            <a:spLocks noChangeAspect="1"/>
          </p:cNvSpPr>
          <p:nvPr/>
        </p:nvSpPr>
        <p:spPr>
          <a:xfrm>
            <a:off x="8461248" y="295757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6" name="Oval 25"/>
          <p:cNvSpPr>
            <a:spLocks noChangeAspect="1"/>
          </p:cNvSpPr>
          <p:nvPr/>
        </p:nvSpPr>
        <p:spPr>
          <a:xfrm>
            <a:off x="8650224" y="4122933"/>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7" name="Oval 26"/>
          <p:cNvSpPr>
            <a:spLocks noChangeAspect="1"/>
          </p:cNvSpPr>
          <p:nvPr/>
        </p:nvSpPr>
        <p:spPr>
          <a:xfrm>
            <a:off x="8422383" y="145491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8" name="Oval 27"/>
          <p:cNvSpPr>
            <a:spLocks noChangeAspect="1"/>
          </p:cNvSpPr>
          <p:nvPr/>
        </p:nvSpPr>
        <p:spPr>
          <a:xfrm>
            <a:off x="9525000" y="27432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9" name="Oval 28"/>
          <p:cNvSpPr>
            <a:spLocks noChangeAspect="1"/>
          </p:cNvSpPr>
          <p:nvPr/>
        </p:nvSpPr>
        <p:spPr>
          <a:xfrm>
            <a:off x="6500222" y="453542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0" name="Oval 29"/>
          <p:cNvSpPr>
            <a:spLocks noChangeAspect="1"/>
          </p:cNvSpPr>
          <p:nvPr/>
        </p:nvSpPr>
        <p:spPr>
          <a:xfrm>
            <a:off x="3581400" y="211937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1" name="Oval 30"/>
          <p:cNvSpPr>
            <a:spLocks noChangeAspect="1"/>
          </p:cNvSpPr>
          <p:nvPr/>
        </p:nvSpPr>
        <p:spPr>
          <a:xfrm>
            <a:off x="3770376" y="383235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9" name="Rectangle 38"/>
          <p:cNvSpPr/>
          <p:nvPr/>
        </p:nvSpPr>
        <p:spPr>
          <a:xfrm>
            <a:off x="1371600" y="5715000"/>
            <a:ext cx="9677400" cy="707886"/>
          </a:xfrm>
          <a:prstGeom prst="rect">
            <a:avLst/>
          </a:prstGeom>
          <a:noFill/>
          <a:ln>
            <a:noFill/>
          </a:ln>
        </p:spPr>
        <p:txBody>
          <a:bodyPr wrap="square">
            <a:spAutoFit/>
          </a:bodyPr>
          <a:lstStyle/>
          <a:p>
            <a:pPr algn="ctr"/>
            <a:r>
              <a:rPr lang="en-US" sz="4000" b="1" dirty="0">
                <a:solidFill>
                  <a:srgbClr val="FFFFFF"/>
                </a:solidFill>
              </a:rPr>
              <a:t>Man Down Faceoff</a:t>
            </a:r>
          </a:p>
        </p:txBody>
      </p:sp>
      <p:sp>
        <p:nvSpPr>
          <p:cNvPr id="43" name="Rectangle 42"/>
          <p:cNvSpPr/>
          <p:nvPr/>
        </p:nvSpPr>
        <p:spPr>
          <a:xfrm>
            <a:off x="7391401" y="3048000"/>
            <a:ext cx="3463412" cy="1569660"/>
          </a:xfrm>
          <a:prstGeom prst="rect">
            <a:avLst/>
          </a:prstGeom>
          <a:solidFill>
            <a:schemeClr val="bg1"/>
          </a:solidFill>
          <a:ln>
            <a:solidFill>
              <a:schemeClr val="tx1"/>
            </a:solidFill>
          </a:ln>
        </p:spPr>
        <p:txBody>
          <a:bodyPr wrap="square">
            <a:spAutoFit/>
          </a:bodyPr>
          <a:lstStyle/>
          <a:p>
            <a:r>
              <a:rPr lang="en-US" sz="2400" dirty="0">
                <a:solidFill>
                  <a:prstClr val="black"/>
                </a:solidFill>
              </a:rPr>
              <a:t>Player serving penalty may </a:t>
            </a:r>
            <a:r>
              <a:rPr lang="en-US" sz="2400" b="1" dirty="0">
                <a:solidFill>
                  <a:srgbClr val="C00000"/>
                </a:solidFill>
              </a:rPr>
              <a:t>NOT</a:t>
            </a:r>
            <a:r>
              <a:rPr lang="en-US" sz="2400" dirty="0">
                <a:solidFill>
                  <a:prstClr val="black"/>
                </a:solidFill>
              </a:rPr>
              <a:t> release even if the penalty is expired until possession is called.  </a:t>
            </a:r>
          </a:p>
        </p:txBody>
      </p:sp>
      <p:sp>
        <p:nvSpPr>
          <p:cNvPr id="49" name="Oval 48"/>
          <p:cNvSpPr/>
          <p:nvPr/>
        </p:nvSpPr>
        <p:spPr>
          <a:xfrm>
            <a:off x="5410200" y="4419600"/>
            <a:ext cx="622300" cy="536448"/>
          </a:xfrm>
          <a:prstGeom prst="ellipse">
            <a:avLst/>
          </a:prstGeom>
          <a:solidFill>
            <a:srgbClr val="FFFF00">
              <a:alpha val="39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4950542" y="6295103"/>
            <a:ext cx="2208490" cy="400110"/>
          </a:xfrm>
          <a:prstGeom prst="rect">
            <a:avLst/>
          </a:prstGeom>
        </p:spPr>
        <p:txBody>
          <a:bodyPr wrap="none">
            <a:spAutoFit/>
          </a:bodyPr>
          <a:lstStyle/>
          <a:p>
            <a:r>
              <a:rPr lang="en-US" sz="2000" dirty="0">
                <a:solidFill>
                  <a:srgbClr val="FFFFFF"/>
                </a:solidFill>
              </a:rPr>
              <a:t>Rule 7:2 Situation E</a:t>
            </a:r>
          </a:p>
        </p:txBody>
      </p:sp>
      <p:pic>
        <p:nvPicPr>
          <p:cNvPr id="3" name="Picture 2" descr="A picture containing necklace&#10;&#10;Description automatically generated">
            <a:extLst>
              <a:ext uri="{FF2B5EF4-FFF2-40B4-BE49-F238E27FC236}">
                <a16:creationId xmlns="" xmlns:a16="http://schemas.microsoft.com/office/drawing/2014/main" id="{926C8871-B489-B34D-9791-F82D6298F6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727" y="259746"/>
            <a:ext cx="4923549" cy="5344641"/>
          </a:xfrm>
          <a:prstGeom prst="rect">
            <a:avLst/>
          </a:prstGeom>
        </p:spPr>
      </p:pic>
      <p:sp>
        <p:nvSpPr>
          <p:cNvPr id="32" name="Oval 31"/>
          <p:cNvSpPr/>
          <p:nvPr/>
        </p:nvSpPr>
        <p:spPr>
          <a:xfrm>
            <a:off x="6571210" y="2516923"/>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FO</a:t>
            </a:r>
            <a:endParaRPr lang="en-US" sz="1200" dirty="0">
              <a:solidFill>
                <a:sysClr val="windowText" lastClr="000000"/>
              </a:solidFill>
            </a:endParaRPr>
          </a:p>
        </p:txBody>
      </p:sp>
      <p:sp>
        <p:nvSpPr>
          <p:cNvPr id="33" name="Oval 32"/>
          <p:cNvSpPr/>
          <p:nvPr/>
        </p:nvSpPr>
        <p:spPr>
          <a:xfrm>
            <a:off x="6595036" y="3967991"/>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W</a:t>
            </a:r>
            <a:endParaRPr lang="en-US" sz="1200" dirty="0">
              <a:solidFill>
                <a:sysClr val="windowText" lastClr="000000"/>
              </a:solidFill>
            </a:endParaRPr>
          </a:p>
        </p:txBody>
      </p:sp>
      <p:sp>
        <p:nvSpPr>
          <p:cNvPr id="34" name="Oval 33"/>
          <p:cNvSpPr/>
          <p:nvPr/>
        </p:nvSpPr>
        <p:spPr>
          <a:xfrm>
            <a:off x="4986857" y="2928334"/>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LL</a:t>
            </a:r>
            <a:endParaRPr lang="en-US" sz="1200" dirty="0">
              <a:solidFill>
                <a:sysClr val="windowText" lastClr="000000"/>
              </a:solidFill>
            </a:endParaRPr>
          </a:p>
        </p:txBody>
      </p:sp>
    </p:spTree>
    <p:extLst>
      <p:ext uri="{BB962C8B-B14F-4D97-AF65-F5344CB8AC3E}">
        <p14:creationId xmlns:p14="http://schemas.microsoft.com/office/powerpoint/2010/main" val="23761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9" grpId="0" animBg="1"/>
      <p:bldP spid="4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val 5"/>
          <p:cNvSpPr>
            <a:spLocks noChangeAspect="1"/>
          </p:cNvSpPr>
          <p:nvPr/>
        </p:nvSpPr>
        <p:spPr>
          <a:xfrm>
            <a:off x="6248400" y="2652781"/>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7" name="Oval 6"/>
          <p:cNvSpPr>
            <a:spLocks noChangeAspect="1"/>
          </p:cNvSpPr>
          <p:nvPr/>
        </p:nvSpPr>
        <p:spPr>
          <a:xfrm>
            <a:off x="3827529" y="3121157"/>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0" name="Oval 9"/>
          <p:cNvSpPr>
            <a:spLocks noChangeAspect="1"/>
          </p:cNvSpPr>
          <p:nvPr/>
        </p:nvSpPr>
        <p:spPr>
          <a:xfrm>
            <a:off x="5588003" y="106680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1" name="Oval 10"/>
          <p:cNvSpPr>
            <a:spLocks noChangeAspect="1"/>
          </p:cNvSpPr>
          <p:nvPr/>
        </p:nvSpPr>
        <p:spPr>
          <a:xfrm>
            <a:off x="5754624" y="2652781"/>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6" name="Oval 15"/>
          <p:cNvSpPr>
            <a:spLocks noChangeAspect="1"/>
          </p:cNvSpPr>
          <p:nvPr/>
        </p:nvSpPr>
        <p:spPr>
          <a:xfrm>
            <a:off x="6267453" y="10668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7" name="Oval 16"/>
          <p:cNvSpPr>
            <a:spLocks noChangeAspect="1"/>
          </p:cNvSpPr>
          <p:nvPr/>
        </p:nvSpPr>
        <p:spPr>
          <a:xfrm>
            <a:off x="5680587" y="4515464"/>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8" name="Oval 17"/>
          <p:cNvSpPr>
            <a:spLocks noChangeAspect="1"/>
          </p:cNvSpPr>
          <p:nvPr/>
        </p:nvSpPr>
        <p:spPr>
          <a:xfrm>
            <a:off x="3675888" y="27741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9" name="Oval 18"/>
          <p:cNvSpPr>
            <a:spLocks noChangeAspect="1"/>
          </p:cNvSpPr>
          <p:nvPr/>
        </p:nvSpPr>
        <p:spPr>
          <a:xfrm>
            <a:off x="3651253" y="44505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0" name="Oval 19"/>
          <p:cNvSpPr>
            <a:spLocks noChangeAspect="1"/>
          </p:cNvSpPr>
          <p:nvPr/>
        </p:nvSpPr>
        <p:spPr>
          <a:xfrm>
            <a:off x="3733800" y="1738378"/>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1" name="Oval 20"/>
          <p:cNvSpPr>
            <a:spLocks noChangeAspect="1"/>
          </p:cNvSpPr>
          <p:nvPr/>
        </p:nvSpPr>
        <p:spPr>
          <a:xfrm>
            <a:off x="2514600" y="266700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2" name="Oval 21"/>
          <p:cNvSpPr>
            <a:spLocks noChangeAspect="1"/>
          </p:cNvSpPr>
          <p:nvPr/>
        </p:nvSpPr>
        <p:spPr>
          <a:xfrm>
            <a:off x="8260331" y="1643890"/>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3" name="Oval 22"/>
          <p:cNvSpPr>
            <a:spLocks noChangeAspect="1"/>
          </p:cNvSpPr>
          <p:nvPr/>
        </p:nvSpPr>
        <p:spPr>
          <a:xfrm>
            <a:off x="8327895" y="2774193"/>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4" name="Oval 23"/>
          <p:cNvSpPr>
            <a:spLocks noChangeAspect="1"/>
          </p:cNvSpPr>
          <p:nvPr/>
        </p:nvSpPr>
        <p:spPr>
          <a:xfrm>
            <a:off x="8449307" y="4042666"/>
            <a:ext cx="188976" cy="188976"/>
          </a:xfrm>
          <a:prstGeom prst="ellipse">
            <a:avLst/>
          </a:prstGeom>
          <a:solidFill>
            <a:srgbClr val="CCFFCC"/>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5" name="Oval 24"/>
          <p:cNvSpPr>
            <a:spLocks noChangeAspect="1"/>
          </p:cNvSpPr>
          <p:nvPr/>
        </p:nvSpPr>
        <p:spPr>
          <a:xfrm>
            <a:off x="8461248" y="295757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6" name="Oval 25"/>
          <p:cNvSpPr>
            <a:spLocks noChangeAspect="1"/>
          </p:cNvSpPr>
          <p:nvPr/>
        </p:nvSpPr>
        <p:spPr>
          <a:xfrm>
            <a:off x="8650224" y="4122933"/>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7" name="Oval 26"/>
          <p:cNvSpPr>
            <a:spLocks noChangeAspect="1"/>
          </p:cNvSpPr>
          <p:nvPr/>
        </p:nvSpPr>
        <p:spPr>
          <a:xfrm>
            <a:off x="8422383" y="145491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8" name="Oval 27"/>
          <p:cNvSpPr>
            <a:spLocks noChangeAspect="1"/>
          </p:cNvSpPr>
          <p:nvPr/>
        </p:nvSpPr>
        <p:spPr>
          <a:xfrm>
            <a:off x="9525000" y="27432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9" name="Oval 28"/>
          <p:cNvSpPr>
            <a:spLocks noChangeAspect="1"/>
          </p:cNvSpPr>
          <p:nvPr/>
        </p:nvSpPr>
        <p:spPr>
          <a:xfrm>
            <a:off x="6500222" y="453542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0" name="Oval 29"/>
          <p:cNvSpPr>
            <a:spLocks noChangeAspect="1"/>
          </p:cNvSpPr>
          <p:nvPr/>
        </p:nvSpPr>
        <p:spPr>
          <a:xfrm>
            <a:off x="3581400" y="211937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1" name="Oval 30"/>
          <p:cNvSpPr>
            <a:spLocks noChangeAspect="1"/>
          </p:cNvSpPr>
          <p:nvPr/>
        </p:nvSpPr>
        <p:spPr>
          <a:xfrm>
            <a:off x="3770376" y="383235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9" name="Rectangle 38"/>
          <p:cNvSpPr/>
          <p:nvPr/>
        </p:nvSpPr>
        <p:spPr>
          <a:xfrm>
            <a:off x="1371600" y="5715000"/>
            <a:ext cx="9677400" cy="707886"/>
          </a:xfrm>
          <a:prstGeom prst="rect">
            <a:avLst/>
          </a:prstGeom>
          <a:noFill/>
          <a:ln>
            <a:noFill/>
          </a:ln>
        </p:spPr>
        <p:txBody>
          <a:bodyPr wrap="square">
            <a:spAutoFit/>
          </a:bodyPr>
          <a:lstStyle/>
          <a:p>
            <a:pPr algn="ctr"/>
            <a:r>
              <a:rPr lang="en-US" sz="4000" b="1" dirty="0">
                <a:solidFill>
                  <a:srgbClr val="FFFFFF"/>
                </a:solidFill>
              </a:rPr>
              <a:t>Substitutions on Faceoff Violations </a:t>
            </a:r>
          </a:p>
        </p:txBody>
      </p:sp>
      <p:sp>
        <p:nvSpPr>
          <p:cNvPr id="50" name="Rectangle 49"/>
          <p:cNvSpPr/>
          <p:nvPr/>
        </p:nvSpPr>
        <p:spPr>
          <a:xfrm>
            <a:off x="4758813" y="6339348"/>
            <a:ext cx="2431307" cy="400110"/>
          </a:xfrm>
          <a:prstGeom prst="rect">
            <a:avLst/>
          </a:prstGeom>
        </p:spPr>
        <p:txBody>
          <a:bodyPr wrap="none">
            <a:spAutoFit/>
          </a:bodyPr>
          <a:lstStyle/>
          <a:p>
            <a:r>
              <a:rPr lang="en-US" sz="2000" dirty="0">
                <a:solidFill>
                  <a:srgbClr val="FFFFFF"/>
                </a:solidFill>
              </a:rPr>
              <a:t>Rule 4:4-2 Situation B</a:t>
            </a:r>
          </a:p>
        </p:txBody>
      </p:sp>
      <p:cxnSp>
        <p:nvCxnSpPr>
          <p:cNvPr id="3" name="Straight Connector 2">
            <a:extLst>
              <a:ext uri="{FF2B5EF4-FFF2-40B4-BE49-F238E27FC236}">
                <a16:creationId xmlns="" xmlns:a16="http://schemas.microsoft.com/office/drawing/2014/main" id="{57FB8E9B-39A5-7447-BDFC-46FF0648738B}"/>
              </a:ext>
            </a:extLst>
          </p:cNvPr>
          <p:cNvCxnSpPr/>
          <p:nvPr/>
        </p:nvCxnSpPr>
        <p:spPr>
          <a:xfrm>
            <a:off x="4218039" y="471948"/>
            <a:ext cx="0" cy="4925962"/>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DF2FC47A-06F3-134B-B705-A8A92AF64848}"/>
              </a:ext>
            </a:extLst>
          </p:cNvPr>
          <p:cNvCxnSpPr/>
          <p:nvPr/>
        </p:nvCxnSpPr>
        <p:spPr>
          <a:xfrm>
            <a:off x="7836310" y="476864"/>
            <a:ext cx="0" cy="4925962"/>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 xmlns:a16="http://schemas.microsoft.com/office/drawing/2014/main" id="{4C6D6B3F-B36E-6C48-967F-35A56B703CA1}"/>
              </a:ext>
            </a:extLst>
          </p:cNvPr>
          <p:cNvSpPr/>
          <p:nvPr/>
        </p:nvSpPr>
        <p:spPr>
          <a:xfrm>
            <a:off x="8821994" y="2222091"/>
            <a:ext cx="3050457" cy="1938992"/>
          </a:xfrm>
          <a:prstGeom prst="rect">
            <a:avLst/>
          </a:prstGeom>
          <a:solidFill>
            <a:schemeClr val="bg1"/>
          </a:solidFill>
          <a:ln>
            <a:solidFill>
              <a:schemeClr val="tx1"/>
            </a:solidFill>
          </a:ln>
        </p:spPr>
        <p:txBody>
          <a:bodyPr wrap="square">
            <a:spAutoFit/>
          </a:bodyPr>
          <a:lstStyle/>
          <a:p>
            <a:r>
              <a:rPr lang="en-US" sz="2400" dirty="0">
                <a:solidFill>
                  <a:prstClr val="black"/>
                </a:solidFill>
              </a:rPr>
              <a:t>Player behind Restraining Line are </a:t>
            </a:r>
            <a:r>
              <a:rPr lang="en-US" sz="2400" b="1" dirty="0">
                <a:solidFill>
                  <a:srgbClr val="C00000"/>
                </a:solidFill>
              </a:rPr>
              <a:t>NOT</a:t>
            </a:r>
            <a:r>
              <a:rPr lang="en-US" sz="2400" dirty="0">
                <a:solidFill>
                  <a:prstClr val="black"/>
                </a:solidFill>
              </a:rPr>
              <a:t> released until whistle is blown  to resume play.  </a:t>
            </a:r>
          </a:p>
        </p:txBody>
      </p:sp>
      <p:sp>
        <p:nvSpPr>
          <p:cNvPr id="35" name="Rectangle 34">
            <a:extLst>
              <a:ext uri="{FF2B5EF4-FFF2-40B4-BE49-F238E27FC236}">
                <a16:creationId xmlns="" xmlns:a16="http://schemas.microsoft.com/office/drawing/2014/main" id="{74FB20B9-2A71-344C-8820-C10AC8B3E760}"/>
              </a:ext>
            </a:extLst>
          </p:cNvPr>
          <p:cNvSpPr/>
          <p:nvPr/>
        </p:nvSpPr>
        <p:spPr>
          <a:xfrm>
            <a:off x="2419817" y="2298557"/>
            <a:ext cx="2512141" cy="1200329"/>
          </a:xfrm>
          <a:prstGeom prst="rect">
            <a:avLst/>
          </a:prstGeom>
          <a:solidFill>
            <a:schemeClr val="bg1"/>
          </a:solidFill>
          <a:ln>
            <a:solidFill>
              <a:schemeClr val="tx1"/>
            </a:solidFill>
          </a:ln>
        </p:spPr>
        <p:txBody>
          <a:bodyPr wrap="square">
            <a:spAutoFit/>
          </a:bodyPr>
          <a:lstStyle/>
          <a:p>
            <a:r>
              <a:rPr lang="en-US" sz="2400" dirty="0">
                <a:solidFill>
                  <a:prstClr val="black"/>
                </a:solidFill>
              </a:rPr>
              <a:t>Faceoff men and wing players may substitute freely. </a:t>
            </a:r>
          </a:p>
        </p:txBody>
      </p:sp>
      <p:sp>
        <p:nvSpPr>
          <p:cNvPr id="33" name="Oval 32"/>
          <p:cNvSpPr/>
          <p:nvPr/>
        </p:nvSpPr>
        <p:spPr>
          <a:xfrm>
            <a:off x="6571210" y="2516923"/>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FO</a:t>
            </a:r>
            <a:endParaRPr lang="en-US" sz="1200" dirty="0">
              <a:solidFill>
                <a:sysClr val="windowText" lastClr="000000"/>
              </a:solidFill>
            </a:endParaRPr>
          </a:p>
        </p:txBody>
      </p:sp>
      <p:sp>
        <p:nvSpPr>
          <p:cNvPr id="36" name="Oval 35"/>
          <p:cNvSpPr/>
          <p:nvPr/>
        </p:nvSpPr>
        <p:spPr>
          <a:xfrm>
            <a:off x="6595036" y="3967991"/>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W</a:t>
            </a:r>
            <a:endParaRPr lang="en-US" sz="1200" dirty="0">
              <a:solidFill>
                <a:sysClr val="windowText" lastClr="000000"/>
              </a:solidFill>
            </a:endParaRPr>
          </a:p>
        </p:txBody>
      </p:sp>
      <p:sp>
        <p:nvSpPr>
          <p:cNvPr id="37" name="Oval 36"/>
          <p:cNvSpPr/>
          <p:nvPr/>
        </p:nvSpPr>
        <p:spPr>
          <a:xfrm>
            <a:off x="4986857" y="2928334"/>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LL</a:t>
            </a:r>
            <a:endParaRPr lang="en-US" sz="1200" dirty="0">
              <a:solidFill>
                <a:sysClr val="windowText" lastClr="000000"/>
              </a:solidFill>
            </a:endParaRPr>
          </a:p>
        </p:txBody>
      </p:sp>
    </p:spTree>
    <p:extLst>
      <p:ext uri="{BB962C8B-B14F-4D97-AF65-F5344CB8AC3E}">
        <p14:creationId xmlns:p14="http://schemas.microsoft.com/office/powerpoint/2010/main" val="25976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par>
                                <p:cTn id="7" presetID="6" presetClass="emph" presetSubtype="0" fill="hold" grpId="0" nodeType="withEffect">
                                  <p:stCondLst>
                                    <p:cond delay="0"/>
                                  </p:stCondLst>
                                  <p:childTnLst>
                                    <p:animScale>
                                      <p:cBhvr>
                                        <p:cTn id="8" dur="2000" fill="hold"/>
                                        <p:tgtEl>
                                          <p:spTgt spid="16"/>
                                        </p:tgtEl>
                                      </p:cBhvr>
                                      <p:by x="150000" y="150000"/>
                                    </p:animScale>
                                  </p:childTnLst>
                                </p:cTn>
                              </p:par>
                              <p:par>
                                <p:cTn id="9" presetID="6" presetClass="emph" presetSubtype="0" fill="hold" grpId="0" nodeType="withEffect">
                                  <p:stCondLst>
                                    <p:cond delay="0"/>
                                  </p:stCondLst>
                                  <p:childTnLst>
                                    <p:animScale>
                                      <p:cBhvr>
                                        <p:cTn id="10" dur="2000" fill="hold"/>
                                        <p:tgtEl>
                                          <p:spTgt spid="6"/>
                                        </p:tgtEl>
                                      </p:cBhvr>
                                      <p:by x="150000" y="150000"/>
                                    </p:animScale>
                                  </p:childTnLst>
                                </p:cTn>
                              </p:par>
                              <p:par>
                                <p:cTn id="11" presetID="6" presetClass="emph" presetSubtype="0" fill="hold" grpId="0" nodeType="withEffect">
                                  <p:stCondLst>
                                    <p:cond delay="0"/>
                                  </p:stCondLst>
                                  <p:childTnLst>
                                    <p:animScale>
                                      <p:cBhvr>
                                        <p:cTn id="12" dur="2000" fill="hold"/>
                                        <p:tgtEl>
                                          <p:spTgt spid="11"/>
                                        </p:tgtEl>
                                      </p:cBhvr>
                                      <p:by x="150000" y="150000"/>
                                    </p:animScale>
                                  </p:childTnLst>
                                </p:cTn>
                              </p:par>
                              <p:par>
                                <p:cTn id="13" presetID="6" presetClass="emph" presetSubtype="0" fill="hold" grpId="0" nodeType="withEffect">
                                  <p:stCondLst>
                                    <p:cond delay="0"/>
                                  </p:stCondLst>
                                  <p:childTnLst>
                                    <p:animScale>
                                      <p:cBhvr>
                                        <p:cTn id="14" dur="2000" fill="hold"/>
                                        <p:tgtEl>
                                          <p:spTgt spid="17"/>
                                        </p:tgtEl>
                                      </p:cBhvr>
                                      <p:by x="150000" y="150000"/>
                                    </p:animScale>
                                  </p:childTnLst>
                                </p:cTn>
                              </p:par>
                              <p:par>
                                <p:cTn id="15" presetID="6" presetClass="emph" presetSubtype="0" fill="hold" grpId="0" nodeType="withEffect">
                                  <p:stCondLst>
                                    <p:cond delay="0"/>
                                  </p:stCondLst>
                                  <p:childTnLst>
                                    <p:animScale>
                                      <p:cBhvr>
                                        <p:cTn id="16" dur="2000" fill="hold"/>
                                        <p:tgtEl>
                                          <p:spTgt spid="29"/>
                                        </p:tgtEl>
                                      </p:cBhvr>
                                      <p:by x="150000" y="150000"/>
                                    </p:animScale>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6" grpId="0" animBg="1"/>
      <p:bldP spid="17" grpId="0" animBg="1"/>
      <p:bldP spid="29" grpId="0" animBg="1"/>
      <p:bldP spid="34" grpId="0" animBg="1"/>
      <p:bldP spid="35" grpId="0" animBg="1"/>
      <p:bldP spid="3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486400"/>
            <a:ext cx="8229600" cy="1143000"/>
          </a:xfrm>
        </p:spPr>
        <p:txBody>
          <a:bodyPr/>
          <a:lstStyle/>
          <a:p>
            <a:r>
              <a:rPr lang="en-US" b="1" dirty="0">
                <a:solidFill>
                  <a:schemeClr val="bg1"/>
                </a:solidFill>
              </a:rPr>
              <a:t>Faceoff or No Faceoff </a:t>
            </a:r>
          </a:p>
        </p:txBody>
      </p:sp>
      <p:sp>
        <p:nvSpPr>
          <p:cNvPr id="3" name="Content Placeholder 2"/>
          <p:cNvSpPr>
            <a:spLocks noGrp="1"/>
          </p:cNvSpPr>
          <p:nvPr>
            <p:ph idx="1"/>
          </p:nvPr>
        </p:nvSpPr>
        <p:spPr>
          <a:xfrm>
            <a:off x="228600" y="152400"/>
            <a:ext cx="7815594" cy="3156466"/>
          </a:xfrm>
        </p:spPr>
        <p:txBody>
          <a:bodyPr>
            <a:noAutofit/>
          </a:bodyPr>
          <a:lstStyle/>
          <a:p>
            <a:pPr marL="0" indent="0">
              <a:buNone/>
            </a:pPr>
            <a:r>
              <a:rPr lang="en-US" sz="2800" b="1" dirty="0"/>
              <a:t>A period  will always begins with a Faceoff </a:t>
            </a:r>
            <a:r>
              <a:rPr lang="en-US" sz="2800" b="1" dirty="0">
                <a:solidFill>
                  <a:srgbClr val="C00000"/>
                </a:solidFill>
              </a:rPr>
              <a:t>UNLESS</a:t>
            </a:r>
            <a:r>
              <a:rPr lang="en-US" sz="2800" b="1" dirty="0"/>
              <a:t>:</a:t>
            </a:r>
          </a:p>
          <a:p>
            <a:pPr marL="0" indent="0">
              <a:buNone/>
            </a:pPr>
            <a:endParaRPr lang="en-US" sz="1200" dirty="0"/>
          </a:p>
          <a:p>
            <a:pPr marL="0" indent="0">
              <a:buNone/>
            </a:pPr>
            <a:r>
              <a:rPr lang="en-US" sz="2400" dirty="0"/>
              <a:t>Period ends with an </a:t>
            </a:r>
            <a:r>
              <a:rPr lang="en-US" sz="2400" u="sng" dirty="0"/>
              <a:t>uneven</a:t>
            </a:r>
            <a:r>
              <a:rPr lang="en-US" sz="2400" dirty="0"/>
              <a:t> </a:t>
            </a:r>
            <a:r>
              <a:rPr lang="en-US" sz="4000" dirty="0"/>
              <a:t>&amp;</a:t>
            </a:r>
            <a:r>
              <a:rPr lang="en-US" sz="2400" dirty="0"/>
              <a:t> a player is in possession.</a:t>
            </a:r>
          </a:p>
          <a:p>
            <a:pPr marL="0" indent="0">
              <a:buNone/>
            </a:pPr>
            <a:endParaRPr lang="en-US" sz="1050" dirty="0"/>
          </a:p>
          <a:p>
            <a:pPr marL="0" indent="0">
              <a:buNone/>
            </a:pPr>
            <a:r>
              <a:rPr lang="en-US" sz="3600" b="1" dirty="0"/>
              <a:t>OR </a:t>
            </a:r>
          </a:p>
          <a:p>
            <a:pPr marL="0" indent="0">
              <a:buNone/>
            </a:pPr>
            <a:endParaRPr lang="en-US" sz="1050" dirty="0"/>
          </a:p>
          <a:p>
            <a:pPr marL="0" indent="0">
              <a:buNone/>
            </a:pPr>
            <a:r>
              <a:rPr lang="en-US" sz="2400" dirty="0"/>
              <a:t>Period ends with a FDSW </a:t>
            </a:r>
            <a:r>
              <a:rPr lang="en-US" sz="2400" i="1" dirty="0"/>
              <a:t>creating</a:t>
            </a:r>
            <a:r>
              <a:rPr lang="en-US" sz="2400" dirty="0"/>
              <a:t> an </a:t>
            </a:r>
            <a:r>
              <a:rPr lang="en-US" sz="2400" u="sng" dirty="0"/>
              <a:t>uneven</a:t>
            </a:r>
            <a:r>
              <a:rPr lang="en-US" sz="2400" dirty="0"/>
              <a:t> situation or a  Play-on for a loose ball foul with an uneven situation.</a:t>
            </a:r>
          </a:p>
        </p:txBody>
      </p:sp>
      <p:sp>
        <p:nvSpPr>
          <p:cNvPr id="13" name="Rectangle 12"/>
          <p:cNvSpPr/>
          <p:nvPr/>
        </p:nvSpPr>
        <p:spPr>
          <a:xfrm>
            <a:off x="5257800" y="6400800"/>
            <a:ext cx="1241045" cy="400110"/>
          </a:xfrm>
          <a:prstGeom prst="rect">
            <a:avLst/>
          </a:prstGeom>
        </p:spPr>
        <p:txBody>
          <a:bodyPr wrap="none">
            <a:spAutoFit/>
          </a:bodyPr>
          <a:lstStyle/>
          <a:p>
            <a:r>
              <a:rPr lang="en-US" sz="2000" dirty="0">
                <a:solidFill>
                  <a:srgbClr val="FFFFFF"/>
                </a:solidFill>
              </a:rPr>
              <a:t>Rule 4:3-1</a:t>
            </a:r>
          </a:p>
        </p:txBody>
      </p:sp>
      <p:sp>
        <p:nvSpPr>
          <p:cNvPr id="15" name="Rectangle 14"/>
          <p:cNvSpPr/>
          <p:nvPr/>
        </p:nvSpPr>
        <p:spPr>
          <a:xfrm>
            <a:off x="1828800" y="3581400"/>
            <a:ext cx="746760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6 on 5 </a:t>
            </a:r>
            <a:r>
              <a:rPr lang="en-US" sz="4400" b="1" dirty="0">
                <a:ln w="11430"/>
                <a:solidFill>
                  <a:prstClr val="black"/>
                </a:solidFill>
                <a:effectLst>
                  <a:outerShdw blurRad="50800" dist="39000" dir="5460000" algn="tl">
                    <a:srgbClr val="000000">
                      <a:alpha val="38000"/>
                    </a:srgbClr>
                  </a:outerShdw>
                </a:effectLst>
              </a:rPr>
              <a:t>not 5 on 5</a:t>
            </a:r>
          </a:p>
        </p:txBody>
      </p:sp>
      <p:pic>
        <p:nvPicPr>
          <p:cNvPr id="10" name="Picture 4" descr="http://www.dispatch.com/content/graphics/2013/05/17/hs-lacrosse-faceoff-art-g95mve1k-1ncl-lacrosse-face0ff-01-jp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0" y="76200"/>
            <a:ext cx="3733800" cy="547745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 name="Group 6"/>
          <p:cNvGrpSpPr/>
          <p:nvPr/>
        </p:nvGrpSpPr>
        <p:grpSpPr>
          <a:xfrm>
            <a:off x="762000" y="3477407"/>
            <a:ext cx="7422943" cy="2389993"/>
            <a:chOff x="762000" y="3477407"/>
            <a:chExt cx="7422943" cy="2389993"/>
          </a:xfrm>
        </p:grpSpPr>
        <p:grpSp>
          <p:nvGrpSpPr>
            <p:cNvPr id="4" name="Group 3"/>
            <p:cNvGrpSpPr/>
            <p:nvPr/>
          </p:nvGrpSpPr>
          <p:grpSpPr>
            <a:xfrm>
              <a:off x="762000" y="4114800"/>
              <a:ext cx="7422943" cy="1471073"/>
              <a:chOff x="762000" y="4114800"/>
              <a:chExt cx="7422943" cy="1471073"/>
            </a:xfrm>
          </p:grpSpPr>
          <p:sp>
            <p:nvSpPr>
              <p:cNvPr id="6" name="Rectangle 5"/>
              <p:cNvSpPr/>
              <p:nvPr/>
            </p:nvSpPr>
            <p:spPr>
              <a:xfrm>
                <a:off x="3505199" y="4648201"/>
                <a:ext cx="4679744" cy="461665"/>
              </a:xfrm>
              <a:prstGeom prst="rect">
                <a:avLst/>
              </a:prstGeom>
            </p:spPr>
            <p:txBody>
              <a:bodyPr wrap="none">
                <a:spAutoFit/>
              </a:bodyPr>
              <a:lstStyle/>
              <a:p>
                <a:r>
                  <a:rPr lang="en-US" sz="2400" dirty="0"/>
                  <a:t>Flag or Play on denotes possession.</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4114800"/>
                <a:ext cx="1068516" cy="1471073"/>
              </a:xfrm>
              <a:prstGeom prst="rect">
                <a:avLst/>
              </a:prstGeom>
            </p:spPr>
          </p:pic>
        </p:grpSp>
        <p:pic>
          <p:nvPicPr>
            <p:cNvPr id="5" name="Picture 4" descr="playo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742" y="3477407"/>
              <a:ext cx="1448873" cy="2389993"/>
            </a:xfrm>
            <a:prstGeom prst="rect">
              <a:avLst/>
            </a:prstGeom>
          </p:spPr>
        </p:pic>
      </p:grpSp>
    </p:spTree>
    <p:extLst>
      <p:ext uri="{BB962C8B-B14F-4D97-AF65-F5344CB8AC3E}">
        <p14:creationId xmlns:p14="http://schemas.microsoft.com/office/powerpoint/2010/main" val="382543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57200" y="1219200"/>
            <a:ext cx="8077200" cy="2997064"/>
          </a:xfrm>
        </p:spPr>
        <p:txBody>
          <a:bodyPr>
            <a:normAutofit/>
          </a:bodyPr>
          <a:lstStyle/>
          <a:p>
            <a:pPr algn="l"/>
            <a:r>
              <a:rPr lang="en-US" sz="6000" b="1" dirty="0" smtClean="0"/>
              <a:t>Thanks! </a:t>
            </a:r>
            <a:r>
              <a:rPr lang="en-US" sz="4000" dirty="0"/>
              <a:t/>
            </a:r>
            <a:br>
              <a:rPr lang="en-US" sz="4000" dirty="0"/>
            </a:br>
            <a:endParaRPr lang="en-US" sz="4000" b="1" dirty="0"/>
          </a:p>
        </p:txBody>
      </p:sp>
    </p:spTree>
    <p:extLst>
      <p:ext uri="{BB962C8B-B14F-4D97-AF65-F5344CB8AC3E}">
        <p14:creationId xmlns:p14="http://schemas.microsoft.com/office/powerpoint/2010/main" val="3587867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60418" y="-990600"/>
            <a:ext cx="15163800" cy="10248900"/>
          </a:xfrm>
          <a:prstGeom prst="rect">
            <a:avLst/>
          </a:prstGeom>
        </p:spPr>
      </p:pic>
      <p:pic>
        <p:nvPicPr>
          <p:cNvPr id="3" name="Picture 2" descr="w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20400" y="4343400"/>
            <a:ext cx="660400" cy="723900"/>
          </a:xfrm>
          <a:prstGeom prst="rect">
            <a:avLst/>
          </a:prstGeom>
        </p:spPr>
      </p:pic>
      <p:pic>
        <p:nvPicPr>
          <p:cNvPr id="4" name="Picture 3" descr="FacoffOfficial.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1600" y="3429000"/>
            <a:ext cx="660400" cy="723900"/>
          </a:xfrm>
          <a:prstGeom prst="rect">
            <a:avLst/>
          </a:prstGeom>
        </p:spPr>
      </p:pic>
    </p:spTree>
    <p:extLst>
      <p:ext uri="{BB962C8B-B14F-4D97-AF65-F5344CB8AC3E}">
        <p14:creationId xmlns:p14="http://schemas.microsoft.com/office/powerpoint/2010/main" val="40295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36" name="Group 35"/>
          <p:cNvGrpSpPr/>
          <p:nvPr/>
        </p:nvGrpSpPr>
        <p:grpSpPr>
          <a:xfrm>
            <a:off x="5029201" y="914400"/>
            <a:ext cx="1905000" cy="3962400"/>
            <a:chOff x="3519819" y="1618235"/>
            <a:chExt cx="1905000" cy="3074621"/>
          </a:xfrm>
        </p:grpSpPr>
        <p:sp>
          <p:nvSpPr>
            <p:cNvPr id="34" name="Rectangle 33"/>
            <p:cNvSpPr/>
            <p:nvPr/>
          </p:nvSpPr>
          <p:spPr>
            <a:xfrm>
              <a:off x="3519819" y="1618235"/>
              <a:ext cx="1904999" cy="409862"/>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3595219" y="4328929"/>
              <a:ext cx="1829600" cy="363927"/>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Oval 5"/>
          <p:cNvSpPr>
            <a:spLocks noChangeAspect="1"/>
          </p:cNvSpPr>
          <p:nvPr/>
        </p:nvSpPr>
        <p:spPr>
          <a:xfrm>
            <a:off x="6294741" y="2661409"/>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7" name="Oval 6"/>
          <p:cNvSpPr>
            <a:spLocks noChangeAspect="1"/>
          </p:cNvSpPr>
          <p:nvPr/>
        </p:nvSpPr>
        <p:spPr>
          <a:xfrm>
            <a:off x="3434958" y="3205988"/>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0" name="Oval 9"/>
          <p:cNvSpPr>
            <a:spLocks noChangeAspect="1"/>
          </p:cNvSpPr>
          <p:nvPr/>
        </p:nvSpPr>
        <p:spPr>
          <a:xfrm>
            <a:off x="5608941" y="1143000"/>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1" name="Oval 10"/>
          <p:cNvSpPr>
            <a:spLocks noChangeAspect="1"/>
          </p:cNvSpPr>
          <p:nvPr/>
        </p:nvSpPr>
        <p:spPr>
          <a:xfrm>
            <a:off x="5800965" y="2661409"/>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6" name="Oval 15"/>
          <p:cNvSpPr>
            <a:spLocks noChangeAspect="1"/>
          </p:cNvSpPr>
          <p:nvPr/>
        </p:nvSpPr>
        <p:spPr>
          <a:xfrm>
            <a:off x="6437491" y="1143000"/>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7" name="Oval 16"/>
          <p:cNvSpPr>
            <a:spLocks noChangeAspect="1"/>
          </p:cNvSpPr>
          <p:nvPr/>
        </p:nvSpPr>
        <p:spPr>
          <a:xfrm>
            <a:off x="6477000" y="4495800"/>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8" name="Oval 17"/>
          <p:cNvSpPr>
            <a:spLocks noChangeAspect="1"/>
          </p:cNvSpPr>
          <p:nvPr/>
        </p:nvSpPr>
        <p:spPr>
          <a:xfrm>
            <a:off x="3283317" y="2859024"/>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19" name="Oval 18"/>
          <p:cNvSpPr>
            <a:spLocks noChangeAspect="1"/>
          </p:cNvSpPr>
          <p:nvPr/>
        </p:nvSpPr>
        <p:spPr>
          <a:xfrm>
            <a:off x="3258682" y="4535424"/>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0" name="Oval 19"/>
          <p:cNvSpPr>
            <a:spLocks noChangeAspect="1"/>
          </p:cNvSpPr>
          <p:nvPr/>
        </p:nvSpPr>
        <p:spPr>
          <a:xfrm>
            <a:off x="3341229" y="1823209"/>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1" name="Oval 20"/>
          <p:cNvSpPr>
            <a:spLocks noChangeAspect="1"/>
          </p:cNvSpPr>
          <p:nvPr/>
        </p:nvSpPr>
        <p:spPr>
          <a:xfrm>
            <a:off x="2484741" y="2777233"/>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2" name="Oval 21"/>
          <p:cNvSpPr>
            <a:spLocks noChangeAspect="1"/>
          </p:cNvSpPr>
          <p:nvPr/>
        </p:nvSpPr>
        <p:spPr>
          <a:xfrm>
            <a:off x="8620365" y="1728721"/>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3" name="Oval 22"/>
          <p:cNvSpPr>
            <a:spLocks noChangeAspect="1"/>
          </p:cNvSpPr>
          <p:nvPr/>
        </p:nvSpPr>
        <p:spPr>
          <a:xfrm>
            <a:off x="8687929" y="2859024"/>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4" name="Oval 23"/>
          <p:cNvSpPr>
            <a:spLocks noChangeAspect="1"/>
          </p:cNvSpPr>
          <p:nvPr/>
        </p:nvSpPr>
        <p:spPr>
          <a:xfrm>
            <a:off x="8809341" y="4127497"/>
            <a:ext cx="188976" cy="18897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5" name="Oval 24"/>
          <p:cNvSpPr>
            <a:spLocks noChangeAspect="1"/>
          </p:cNvSpPr>
          <p:nvPr/>
        </p:nvSpPr>
        <p:spPr>
          <a:xfrm>
            <a:off x="8821282" y="3042409"/>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6" name="Oval 25"/>
          <p:cNvSpPr>
            <a:spLocks noChangeAspect="1"/>
          </p:cNvSpPr>
          <p:nvPr/>
        </p:nvSpPr>
        <p:spPr>
          <a:xfrm>
            <a:off x="9010258" y="420776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7" name="Oval 26"/>
          <p:cNvSpPr>
            <a:spLocks noChangeAspect="1"/>
          </p:cNvSpPr>
          <p:nvPr/>
        </p:nvSpPr>
        <p:spPr>
          <a:xfrm>
            <a:off x="8782417" y="1539745"/>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8" name="Oval 27"/>
          <p:cNvSpPr>
            <a:spLocks noChangeAspect="1"/>
          </p:cNvSpPr>
          <p:nvPr/>
        </p:nvSpPr>
        <p:spPr>
          <a:xfrm>
            <a:off x="9458565" y="2777233"/>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29" name="Oval 28"/>
          <p:cNvSpPr>
            <a:spLocks noChangeAspect="1"/>
          </p:cNvSpPr>
          <p:nvPr/>
        </p:nvSpPr>
        <p:spPr>
          <a:xfrm>
            <a:off x="6135624" y="4535424"/>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0" name="Oval 29"/>
          <p:cNvSpPr>
            <a:spLocks noChangeAspect="1"/>
          </p:cNvSpPr>
          <p:nvPr/>
        </p:nvSpPr>
        <p:spPr>
          <a:xfrm>
            <a:off x="3188829" y="2204209"/>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sp>
        <p:nvSpPr>
          <p:cNvPr id="31" name="Oval 30"/>
          <p:cNvSpPr>
            <a:spLocks noChangeAspect="1"/>
          </p:cNvSpPr>
          <p:nvPr/>
        </p:nvSpPr>
        <p:spPr>
          <a:xfrm>
            <a:off x="3377805" y="3917185"/>
            <a:ext cx="188976" cy="188976"/>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black"/>
              </a:solidFill>
            </a:endParaRPr>
          </a:p>
        </p:txBody>
      </p:sp>
      <p:grpSp>
        <p:nvGrpSpPr>
          <p:cNvPr id="33" name="Group 32"/>
          <p:cNvGrpSpPr/>
          <p:nvPr/>
        </p:nvGrpSpPr>
        <p:grpSpPr>
          <a:xfrm>
            <a:off x="1066800" y="609600"/>
            <a:ext cx="9922480" cy="4876800"/>
            <a:chOff x="1019725" y="884615"/>
            <a:chExt cx="7468834" cy="4876800"/>
          </a:xfrm>
        </p:grpSpPr>
        <p:sp>
          <p:nvSpPr>
            <p:cNvPr id="32" name="Rectangle 31"/>
            <p:cNvSpPr/>
            <p:nvPr/>
          </p:nvSpPr>
          <p:spPr>
            <a:xfrm>
              <a:off x="6124510" y="884615"/>
              <a:ext cx="2364049" cy="4876800"/>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1019725" y="884615"/>
              <a:ext cx="2351644" cy="4800600"/>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7" name="Right Arrow 36"/>
          <p:cNvSpPr/>
          <p:nvPr/>
        </p:nvSpPr>
        <p:spPr>
          <a:xfrm>
            <a:off x="5614529" y="2128009"/>
            <a:ext cx="527812" cy="381000"/>
          </a:xfrm>
          <a:prstGeom prst="rightArrow">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ight Arrow 37"/>
          <p:cNvSpPr/>
          <p:nvPr/>
        </p:nvSpPr>
        <p:spPr>
          <a:xfrm rot="10800000">
            <a:off x="6096000" y="3048000"/>
            <a:ext cx="527812" cy="381000"/>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2743200" y="5791200"/>
            <a:ext cx="7030707" cy="707886"/>
          </a:xfrm>
          <a:prstGeom prst="rect">
            <a:avLst/>
          </a:prstGeom>
          <a:noFill/>
        </p:spPr>
        <p:txBody>
          <a:bodyPr wrap="none">
            <a:spAutoFit/>
          </a:bodyPr>
          <a:lstStyle/>
          <a:p>
            <a:r>
              <a:rPr lang="en-US" sz="4000" b="1" dirty="0">
                <a:solidFill>
                  <a:srgbClr val="FFFFFF"/>
                </a:solidFill>
              </a:rPr>
              <a:t>Position of Players on a Faceoff  </a:t>
            </a:r>
          </a:p>
        </p:txBody>
      </p:sp>
      <p:sp>
        <p:nvSpPr>
          <p:cNvPr id="3" name="Oval 2"/>
          <p:cNvSpPr/>
          <p:nvPr/>
        </p:nvSpPr>
        <p:spPr>
          <a:xfrm>
            <a:off x="5118134" y="2543399"/>
            <a:ext cx="38179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613670" y="3961601"/>
            <a:ext cx="38179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571210" y="2516923"/>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FO</a:t>
            </a:r>
            <a:endParaRPr lang="en-US" sz="1200" dirty="0">
              <a:solidFill>
                <a:sysClr val="windowText" lastClr="000000"/>
              </a:solidFill>
            </a:endParaRPr>
          </a:p>
        </p:txBody>
      </p:sp>
      <p:sp>
        <p:nvSpPr>
          <p:cNvPr id="45" name="Oval 44"/>
          <p:cNvSpPr/>
          <p:nvPr/>
        </p:nvSpPr>
        <p:spPr>
          <a:xfrm>
            <a:off x="6595036" y="3967991"/>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W</a:t>
            </a:r>
            <a:endParaRPr lang="en-US" sz="1200" dirty="0">
              <a:solidFill>
                <a:sysClr val="windowText" lastClr="000000"/>
              </a:solidFill>
            </a:endParaRPr>
          </a:p>
        </p:txBody>
      </p:sp>
      <p:sp>
        <p:nvSpPr>
          <p:cNvPr id="46" name="Oval 45"/>
          <p:cNvSpPr/>
          <p:nvPr/>
        </p:nvSpPr>
        <p:spPr>
          <a:xfrm>
            <a:off x="5105400" y="2514600"/>
            <a:ext cx="424259" cy="3817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ysClr val="windowText" lastClr="000000"/>
                </a:solidFill>
              </a:rPr>
              <a:t>LL</a:t>
            </a:r>
            <a:endParaRPr lang="en-US" sz="1200" dirty="0">
              <a:solidFill>
                <a:sysClr val="windowText" lastClr="000000"/>
              </a:solidFill>
            </a:endParaRPr>
          </a:p>
        </p:txBody>
      </p:sp>
    </p:spTree>
    <p:extLst>
      <p:ext uri="{BB962C8B-B14F-4D97-AF65-F5344CB8AC3E}">
        <p14:creationId xmlns:p14="http://schemas.microsoft.com/office/powerpoint/2010/main" val="319678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410200"/>
            <a:ext cx="8229600" cy="1143000"/>
          </a:xfrm>
        </p:spPr>
        <p:txBody>
          <a:bodyPr/>
          <a:lstStyle/>
          <a:p>
            <a:r>
              <a:rPr lang="en-US" b="1" dirty="0">
                <a:solidFill>
                  <a:srgbClr val="FFFFFF"/>
                </a:solidFill>
              </a:rPr>
              <a:t>Administering a Face Off</a:t>
            </a:r>
          </a:p>
        </p:txBody>
      </p:sp>
      <p:sp>
        <p:nvSpPr>
          <p:cNvPr id="3" name="Content Placeholder 2"/>
          <p:cNvSpPr>
            <a:spLocks noGrp="1"/>
          </p:cNvSpPr>
          <p:nvPr>
            <p:ph idx="4294967295"/>
          </p:nvPr>
        </p:nvSpPr>
        <p:spPr>
          <a:xfrm>
            <a:off x="152400" y="381000"/>
            <a:ext cx="12039600" cy="4724400"/>
          </a:xfrm>
        </p:spPr>
        <p:txBody>
          <a:bodyPr>
            <a:noAutofit/>
          </a:bodyPr>
          <a:lstStyle/>
          <a:p>
            <a:pPr marL="457200" indent="-457200">
              <a:buFont typeface="+mj-lt"/>
              <a:buAutoNum type="arabicPeriod"/>
            </a:pPr>
            <a:r>
              <a:rPr lang="en-US" sz="2000" b="1" dirty="0"/>
              <a:t>4-3-3 a, b, c, f, g:</a:t>
            </a:r>
            <a:r>
              <a:rPr lang="en-US" sz="2000" dirty="0"/>
              <a:t> ART. 3 . . .The official conducting the faceoff will start the procedure </a:t>
            </a:r>
            <a:r>
              <a:rPr lang="en-US" sz="2000" dirty="0" smtClean="0"/>
              <a:t>by</a:t>
            </a:r>
            <a:r>
              <a:rPr lang="en-US" sz="2000" dirty="0"/>
              <a:t> </a:t>
            </a:r>
            <a:r>
              <a:rPr lang="en-US" sz="2000" u="sng" dirty="0"/>
              <a:t>placing the ball on the midfield line at the spot on which the faceoff will take place</a:t>
            </a:r>
            <a:r>
              <a:rPr lang="en-US" sz="2000" dirty="0"/>
              <a:t>. </a:t>
            </a:r>
            <a:r>
              <a:rPr lang="en-US" sz="2000" dirty="0"/>
              <a:t/>
            </a:r>
            <a:br>
              <a:rPr lang="en-US" sz="2000" dirty="0"/>
            </a:br>
            <a:r>
              <a:rPr lang="en-US" sz="2000" dirty="0"/>
              <a:t>a. The official </a:t>
            </a:r>
            <a:r>
              <a:rPr lang="en-US" sz="2000" dirty="0" smtClean="0"/>
              <a:t>shall</a:t>
            </a:r>
            <a:r>
              <a:rPr lang="en-US" sz="2000" dirty="0"/>
              <a:t> </a:t>
            </a:r>
            <a:r>
              <a:rPr lang="en-US" sz="2000" dirty="0" smtClean="0"/>
              <a:t>instruct </a:t>
            </a:r>
            <a:r>
              <a:rPr lang="en-US" sz="2000" dirty="0"/>
              <a:t>the players to prepare for the faceoff by saying "down." </a:t>
            </a:r>
            <a:r>
              <a:rPr lang="en-US" sz="2000" dirty="0"/>
              <a:t/>
            </a:r>
            <a:br>
              <a:rPr lang="en-US" sz="2000" dirty="0"/>
            </a:br>
            <a:r>
              <a:rPr lang="en-US" sz="2000" dirty="0"/>
              <a:t>b. Once the players are down, they are to move into their faceoff position as quickly as possible. Players </a:t>
            </a:r>
            <a:r>
              <a:rPr lang="en-US" sz="2000" u="sng" dirty="0" smtClean="0"/>
              <a:t>shall</a:t>
            </a:r>
            <a:r>
              <a:rPr lang="en-US" sz="2000" dirty="0"/>
              <a:t> stand as they get into position for the faceoff and must remain standing until the whistle sounds to start play. </a:t>
            </a:r>
            <a:r>
              <a:rPr lang="en-US" sz="2000" dirty="0"/>
              <a:t/>
            </a:r>
            <a:br>
              <a:rPr lang="en-US" sz="2000" dirty="0"/>
            </a:br>
            <a:r>
              <a:rPr lang="en-US" sz="2000" dirty="0"/>
              <a:t>c. The crosses and gloves shall rest on the ground along the center line, parallel to each other up to, but not touching, the center line. </a:t>
            </a:r>
            <a:r>
              <a:rPr lang="en-US" sz="2000" u="sng" dirty="0"/>
              <a:t>All fingers of both hands shall be gloved and wrapped around the </a:t>
            </a:r>
            <a:r>
              <a:rPr lang="en-US" sz="2000" u="sng" dirty="0" err="1"/>
              <a:t>crosse</a:t>
            </a:r>
            <a:r>
              <a:rPr lang="en-US" sz="2000" u="sng" dirty="0"/>
              <a:t>. The </a:t>
            </a:r>
            <a:r>
              <a:rPr lang="en-US" sz="2000" u="sng" dirty="0" err="1"/>
              <a:t>crosse</a:t>
            </a:r>
            <a:r>
              <a:rPr lang="en-US" sz="2000" u="sng" dirty="0"/>
              <a:t> head and the gloved hands shall be touching the ground. The hand closer to the throat shall be in a palm-up position</a:t>
            </a:r>
            <a:r>
              <a:rPr lang="en-US" sz="2000" dirty="0"/>
              <a:t>. </a:t>
            </a:r>
            <a:r>
              <a:rPr lang="en-US" sz="2000" dirty="0"/>
              <a:t/>
            </a:r>
            <a:br>
              <a:rPr lang="en-US" sz="2000" dirty="0"/>
            </a:br>
            <a:r>
              <a:rPr lang="en-US" sz="2000" dirty="0"/>
              <a:t>f. Once the players are in the proper position, the official </a:t>
            </a:r>
            <a:r>
              <a:rPr lang="en-US" sz="2000" dirty="0" smtClean="0"/>
              <a:t>shall</a:t>
            </a:r>
            <a:r>
              <a:rPr lang="en-US" sz="2000" dirty="0"/>
              <a:t> </a:t>
            </a:r>
            <a:r>
              <a:rPr lang="en-US" sz="2000" u="sng" dirty="0"/>
              <a:t>ensure that the crosses are positioned such that</a:t>
            </a:r>
            <a:r>
              <a:rPr lang="en-US" sz="2000" dirty="0"/>
              <a:t> the ball </a:t>
            </a:r>
            <a:r>
              <a:rPr lang="en-US" sz="2000" u="sng" dirty="0"/>
              <a:t>is</a:t>
            </a:r>
            <a:r>
              <a:rPr lang="en-US" sz="2000" dirty="0"/>
              <a:t> in the middle of the head of each </a:t>
            </a:r>
            <a:r>
              <a:rPr lang="en-US" sz="2000" dirty="0" err="1"/>
              <a:t>crosse</a:t>
            </a:r>
            <a:r>
              <a:rPr lang="en-US" sz="2000" dirty="0"/>
              <a:t>. </a:t>
            </a:r>
            <a:r>
              <a:rPr lang="en-US" sz="2000" dirty="0"/>
              <a:t/>
            </a:r>
            <a:br>
              <a:rPr lang="en-US" sz="2000" dirty="0"/>
            </a:br>
            <a:r>
              <a:rPr lang="en-US" sz="2000" dirty="0" smtClean="0"/>
              <a:t>g</a:t>
            </a:r>
            <a:r>
              <a:rPr lang="en-US" sz="2000" dirty="0"/>
              <a:t>. Once the official is satisfied </a:t>
            </a:r>
            <a:r>
              <a:rPr lang="en-US" sz="2000" dirty="0" smtClean="0"/>
              <a:t>with</a:t>
            </a:r>
            <a:r>
              <a:rPr lang="en-US" sz="2000" dirty="0"/>
              <a:t> the positioning of the players' crosses, he shall instruct the players to remain motionless by saying "Set</a:t>
            </a:r>
            <a:r>
              <a:rPr lang="en-US" sz="2000" dirty="0" smtClean="0"/>
              <a:t>.". </a:t>
            </a:r>
            <a:r>
              <a:rPr lang="en-US" sz="2000" dirty="0"/>
              <a:t>For </a:t>
            </a:r>
            <a:r>
              <a:rPr lang="en-US" sz="2000" u="sng" dirty="0"/>
              <a:t>hearing impaired players</a:t>
            </a:r>
            <a:r>
              <a:rPr lang="en-US" sz="2000" dirty="0"/>
              <a:t>, a reasonable accommodation for the "set" command and whistle sound will be provided. </a:t>
            </a:r>
            <a:endParaRPr lang="en-US" sz="2000" dirty="0"/>
          </a:p>
        </p:txBody>
      </p:sp>
      <p:sp>
        <p:nvSpPr>
          <p:cNvPr id="4" name="Rectangle 3"/>
          <p:cNvSpPr/>
          <p:nvPr/>
        </p:nvSpPr>
        <p:spPr>
          <a:xfrm>
            <a:off x="5181600" y="6324600"/>
            <a:ext cx="1666191" cy="400110"/>
          </a:xfrm>
          <a:prstGeom prst="rect">
            <a:avLst/>
          </a:prstGeom>
        </p:spPr>
        <p:txBody>
          <a:bodyPr wrap="none">
            <a:spAutoFit/>
          </a:bodyPr>
          <a:lstStyle/>
          <a:p>
            <a:r>
              <a:rPr lang="en-US" sz="2000" dirty="0">
                <a:solidFill>
                  <a:srgbClr val="FFFFFF"/>
                </a:solidFill>
              </a:rPr>
              <a:t>Rule 4:3 Art. 3</a:t>
            </a:r>
          </a:p>
        </p:txBody>
      </p:sp>
    </p:spTree>
    <p:extLst>
      <p:ext uri="{BB962C8B-B14F-4D97-AF65-F5344CB8AC3E}">
        <p14:creationId xmlns:p14="http://schemas.microsoft.com/office/powerpoint/2010/main" val="401201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410200"/>
            <a:ext cx="8229600" cy="1143000"/>
          </a:xfrm>
        </p:spPr>
        <p:txBody>
          <a:bodyPr/>
          <a:lstStyle/>
          <a:p>
            <a:r>
              <a:rPr lang="en-US" b="1" dirty="0" smtClean="0">
                <a:solidFill>
                  <a:srgbClr val="FFFFFF"/>
                </a:solidFill>
              </a:rPr>
              <a:t>Game Play on</a:t>
            </a:r>
            <a:r>
              <a:rPr lang="en-US" b="1" dirty="0" smtClean="0">
                <a:solidFill>
                  <a:srgbClr val="FFFFFF"/>
                </a:solidFill>
              </a:rPr>
              <a:t> </a:t>
            </a:r>
            <a:r>
              <a:rPr lang="en-US" b="1" dirty="0">
                <a:solidFill>
                  <a:srgbClr val="FFFFFF"/>
                </a:solidFill>
              </a:rPr>
              <a:t>Face </a:t>
            </a:r>
            <a:r>
              <a:rPr lang="en-US" b="1" dirty="0" smtClean="0">
                <a:solidFill>
                  <a:srgbClr val="FFFFFF"/>
                </a:solidFill>
              </a:rPr>
              <a:t>Off (New)</a:t>
            </a:r>
            <a:endParaRPr lang="en-US" b="1" dirty="0">
              <a:solidFill>
                <a:srgbClr val="FFFFFF"/>
              </a:solidFill>
            </a:endParaRPr>
          </a:p>
        </p:txBody>
      </p:sp>
      <p:sp>
        <p:nvSpPr>
          <p:cNvPr id="3" name="Content Placeholder 2"/>
          <p:cNvSpPr>
            <a:spLocks noGrp="1"/>
          </p:cNvSpPr>
          <p:nvPr>
            <p:ph idx="4294967295"/>
          </p:nvPr>
        </p:nvSpPr>
        <p:spPr>
          <a:xfrm>
            <a:off x="152400" y="381000"/>
            <a:ext cx="12039600" cy="4724400"/>
          </a:xfrm>
        </p:spPr>
        <p:txBody>
          <a:bodyPr>
            <a:noAutofit/>
          </a:bodyPr>
          <a:lstStyle/>
          <a:p>
            <a:pPr marL="457200" indent="-457200">
              <a:buFont typeface="+mj-lt"/>
              <a:buAutoNum type="arabicPeriod"/>
            </a:pPr>
            <a:r>
              <a:rPr lang="en-US" sz="2400" b="1" dirty="0"/>
              <a:t>4-3-3i (NEW):</a:t>
            </a:r>
            <a:r>
              <a:rPr lang="en-US" sz="2400" dirty="0"/>
              <a:t> ART. 3 . . . </a:t>
            </a:r>
            <a:r>
              <a:rPr lang="en-US" sz="2400" u="sng" dirty="0"/>
              <a:t>Upon the whistle starting play, each player must attempt to play the ball first before they may body check their opponent</a:t>
            </a:r>
            <a:r>
              <a:rPr lang="en-US" sz="2400" dirty="0"/>
              <a:t>.</a:t>
            </a:r>
            <a:r>
              <a:rPr lang="en-US" sz="2400" dirty="0"/>
              <a:t/>
            </a:r>
            <a:br>
              <a:rPr lang="en-US" sz="2400" dirty="0"/>
            </a:br>
            <a:r>
              <a:rPr lang="en-US" sz="2400" b="1" dirty="0"/>
              <a:t>Other Rules Affected 5-3-3:</a:t>
            </a:r>
            <a:r>
              <a:rPr lang="en-US" sz="2400" dirty="0"/>
              <a:t> ART. 3 . . . Body checking of an opponent who has any part of their body other than their feet on the ground or while crouched for a faceoff. </a:t>
            </a:r>
            <a:r>
              <a:rPr lang="en-US" sz="2400" dirty="0"/>
              <a:t/>
            </a:r>
            <a:br>
              <a:rPr lang="en-US" sz="2400" dirty="0"/>
            </a:br>
            <a:r>
              <a:rPr lang="en-US" sz="2400" b="1" dirty="0"/>
              <a:t>Rationale:</a:t>
            </a:r>
            <a:r>
              <a:rPr lang="en-US" sz="2400" dirty="0"/>
              <a:t> As a way to make the faceoff fair, safe, and result in fewer long stalemates this rule will ensure that faceoff players are playing the ball and not body checking or stick checking an opponent’s body.</a:t>
            </a:r>
            <a:endParaRPr lang="en-US" sz="2400" dirty="0"/>
          </a:p>
        </p:txBody>
      </p:sp>
      <p:sp>
        <p:nvSpPr>
          <p:cNvPr id="4" name="Rectangle 3"/>
          <p:cNvSpPr/>
          <p:nvPr/>
        </p:nvSpPr>
        <p:spPr>
          <a:xfrm>
            <a:off x="5181600" y="6324600"/>
            <a:ext cx="1666191" cy="400110"/>
          </a:xfrm>
          <a:prstGeom prst="rect">
            <a:avLst/>
          </a:prstGeom>
        </p:spPr>
        <p:txBody>
          <a:bodyPr wrap="none">
            <a:spAutoFit/>
          </a:bodyPr>
          <a:lstStyle/>
          <a:p>
            <a:r>
              <a:rPr lang="en-US" sz="2000" dirty="0">
                <a:solidFill>
                  <a:srgbClr val="FFFFFF"/>
                </a:solidFill>
              </a:rPr>
              <a:t>Rule 4:3 Art. 3</a:t>
            </a:r>
          </a:p>
        </p:txBody>
      </p:sp>
    </p:spTree>
    <p:extLst>
      <p:ext uri="{BB962C8B-B14F-4D97-AF65-F5344CB8AC3E}">
        <p14:creationId xmlns:p14="http://schemas.microsoft.com/office/powerpoint/2010/main" val="57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410200"/>
            <a:ext cx="8229600" cy="1143000"/>
          </a:xfrm>
        </p:spPr>
        <p:txBody>
          <a:bodyPr/>
          <a:lstStyle/>
          <a:p>
            <a:r>
              <a:rPr lang="en-US" b="1" dirty="0" smtClean="0">
                <a:solidFill>
                  <a:srgbClr val="FFFFFF"/>
                </a:solidFill>
              </a:rPr>
              <a:t>Game Play on</a:t>
            </a:r>
            <a:r>
              <a:rPr lang="en-US" b="1" dirty="0" smtClean="0">
                <a:solidFill>
                  <a:srgbClr val="FFFFFF"/>
                </a:solidFill>
              </a:rPr>
              <a:t> </a:t>
            </a:r>
            <a:r>
              <a:rPr lang="en-US" b="1" dirty="0">
                <a:solidFill>
                  <a:srgbClr val="FFFFFF"/>
                </a:solidFill>
              </a:rPr>
              <a:t>Face </a:t>
            </a:r>
            <a:r>
              <a:rPr lang="en-US" b="1" dirty="0" smtClean="0">
                <a:solidFill>
                  <a:srgbClr val="FFFFFF"/>
                </a:solidFill>
              </a:rPr>
              <a:t>Off (Update)</a:t>
            </a:r>
            <a:endParaRPr lang="en-US" b="1" dirty="0">
              <a:solidFill>
                <a:srgbClr val="FFFFFF"/>
              </a:solidFill>
            </a:endParaRPr>
          </a:p>
        </p:txBody>
      </p:sp>
      <p:sp>
        <p:nvSpPr>
          <p:cNvPr id="3" name="Content Placeholder 2"/>
          <p:cNvSpPr>
            <a:spLocks noGrp="1"/>
          </p:cNvSpPr>
          <p:nvPr>
            <p:ph idx="4294967295"/>
          </p:nvPr>
        </p:nvSpPr>
        <p:spPr>
          <a:xfrm>
            <a:off x="152400" y="381000"/>
            <a:ext cx="12039600" cy="4724400"/>
          </a:xfrm>
        </p:spPr>
        <p:txBody>
          <a:bodyPr>
            <a:noAutofit/>
          </a:bodyPr>
          <a:lstStyle/>
          <a:p>
            <a:pPr marL="457200" indent="-457200">
              <a:buFont typeface="+mj-lt"/>
              <a:buAutoNum type="arabicPeriod"/>
            </a:pPr>
            <a:r>
              <a:rPr lang="en-US" sz="2400" b="1" dirty="0"/>
              <a:t>4-4-2:</a:t>
            </a:r>
            <a:r>
              <a:rPr lang="en-US" sz="2400" dirty="0"/>
              <a:t> ART. 2 . . . When the whistle sounds to start play, the players in the wing areas shall be released </a:t>
            </a:r>
            <a:r>
              <a:rPr lang="en-US" sz="2400" u="sng" dirty="0"/>
              <a:t>but must avoid body checking the faceoff players battling for control of the ball in the initial faceoff spot</a:t>
            </a:r>
            <a:r>
              <a:rPr lang="en-US" sz="2400" dirty="0"/>
              <a:t>. All other players are confined to their areas until a player of either team has gained possession of the ball, the ball goes out of bounds, the ball crosses the defensive-area line, a whistle stops play for a time-serving foul, or whistle restarts play after a non-time-serving foul; when any of these events occur, the faceoff has ended. Players designated in the midfield area, and players designated within the defensive area may not interchange positions before possession have been called, and the faceoff has ended, but midfielders may substitute. </a:t>
            </a:r>
            <a:r>
              <a:rPr lang="en-US" sz="2400" dirty="0"/>
              <a:t/>
            </a:r>
            <a:br>
              <a:rPr lang="en-US" sz="2400" dirty="0"/>
            </a:br>
            <a:r>
              <a:rPr lang="en-US" sz="2400" b="1" dirty="0"/>
              <a:t>Rationale:</a:t>
            </a:r>
            <a:r>
              <a:rPr lang="en-US" sz="2400" dirty="0"/>
              <a:t> Avoids checks to faceoff players that are in a potentially vulnerable position. This rule is already not well understood by players and coaches, and this change will codify what is not allowed and help protect players taking a faceoff.</a:t>
            </a:r>
            <a:endParaRPr lang="en-US" sz="2400" dirty="0"/>
          </a:p>
        </p:txBody>
      </p:sp>
      <p:sp>
        <p:nvSpPr>
          <p:cNvPr id="4" name="Rectangle 3"/>
          <p:cNvSpPr/>
          <p:nvPr/>
        </p:nvSpPr>
        <p:spPr>
          <a:xfrm>
            <a:off x="5181600" y="6324600"/>
            <a:ext cx="1667444" cy="400110"/>
          </a:xfrm>
          <a:prstGeom prst="rect">
            <a:avLst/>
          </a:prstGeom>
        </p:spPr>
        <p:txBody>
          <a:bodyPr wrap="none">
            <a:spAutoFit/>
          </a:bodyPr>
          <a:lstStyle/>
          <a:p>
            <a:r>
              <a:rPr lang="en-US" sz="2000" dirty="0">
                <a:solidFill>
                  <a:srgbClr val="FFFFFF"/>
                </a:solidFill>
              </a:rPr>
              <a:t>Rule </a:t>
            </a:r>
            <a:r>
              <a:rPr lang="en-US" sz="2000" dirty="0" smtClean="0">
                <a:solidFill>
                  <a:srgbClr val="FFFFFF"/>
                </a:solidFill>
              </a:rPr>
              <a:t>4:4 </a:t>
            </a:r>
            <a:r>
              <a:rPr lang="en-US" sz="2000" dirty="0">
                <a:solidFill>
                  <a:srgbClr val="FFFFFF"/>
                </a:solidFill>
              </a:rPr>
              <a:t>Art. </a:t>
            </a:r>
            <a:r>
              <a:rPr lang="en-US" sz="2000" dirty="0" smtClean="0">
                <a:solidFill>
                  <a:srgbClr val="FFFFFF"/>
                </a:solidFill>
              </a:rPr>
              <a:t>2</a:t>
            </a:r>
            <a:endParaRPr lang="en-US" sz="2000" dirty="0">
              <a:solidFill>
                <a:srgbClr val="FFFFFF"/>
              </a:solidFill>
            </a:endParaRPr>
          </a:p>
        </p:txBody>
      </p:sp>
    </p:spTree>
    <p:extLst>
      <p:ext uri="{BB962C8B-B14F-4D97-AF65-F5344CB8AC3E}">
        <p14:creationId xmlns:p14="http://schemas.microsoft.com/office/powerpoint/2010/main" val="160676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25660</TotalTime>
  <Words>2550</Words>
  <Application>Microsoft Macintosh PowerPoint</Application>
  <PresentationFormat>Widescreen</PresentationFormat>
  <Paragraphs>331</Paragraphs>
  <Slides>47</Slides>
  <Notes>44</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Aharoni</vt:lpstr>
      <vt:lpstr>Calibri</vt:lpstr>
      <vt:lpstr>Franklin Gothic Heavy</vt:lpstr>
      <vt:lpstr>Mangal</vt:lpstr>
      <vt:lpstr>open_sansregular</vt:lpstr>
      <vt:lpstr>Arial</vt:lpstr>
      <vt:lpstr>1_Office Theme</vt:lpstr>
      <vt:lpstr>Faceoffs 2022 NFHS Boys Lacrosse Rules</vt:lpstr>
      <vt:lpstr>Agenda</vt:lpstr>
      <vt:lpstr>PowerPoint Presentation</vt:lpstr>
      <vt:lpstr>FOGO Crosse </vt:lpstr>
      <vt:lpstr>PowerPoint Presentation</vt:lpstr>
      <vt:lpstr>PowerPoint Presentation</vt:lpstr>
      <vt:lpstr>Administering a Face Off</vt:lpstr>
      <vt:lpstr>Game Play on Face Off (New)</vt:lpstr>
      <vt:lpstr>Game Play on Face Off (Update)</vt:lpstr>
      <vt:lpstr>PowerPoint Presentation</vt:lpstr>
      <vt:lpstr>PowerPoint Presentation</vt:lpstr>
      <vt:lpstr>Incorrect Positioning</vt:lpstr>
      <vt:lpstr>Neutral Zone</vt:lpstr>
      <vt:lpstr>Perpendicular </vt:lpstr>
      <vt:lpstr>Hand Off Ground</vt:lpstr>
      <vt:lpstr>PowerPoint Presentation</vt:lpstr>
      <vt:lpstr>PowerPoint Presentation</vt:lpstr>
      <vt:lpstr>PowerPoint Presentation</vt:lpstr>
      <vt:lpstr>Delay of Game</vt:lpstr>
      <vt:lpstr>PowerPoint Presentation</vt:lpstr>
      <vt:lpstr>PowerPoint Presentation</vt:lpstr>
      <vt:lpstr>Holding During a Faceoff</vt:lpstr>
      <vt:lpstr>https://youtu.be/O2xxDxG6_Mw </vt:lpstr>
      <vt:lpstr>PowerPoint Presentation</vt:lpstr>
      <vt:lpstr>PowerPoint Presentation</vt:lpstr>
      <vt:lpstr>Ball in Back of Crosse </vt:lpstr>
      <vt:lpstr>Withholding</vt:lpstr>
      <vt:lpstr>PowerPoint Presentation</vt:lpstr>
      <vt:lpstr>PowerPoint Presentation</vt:lpstr>
      <vt:lpstr>PowerPoint Presentation</vt:lpstr>
      <vt:lpstr>Wing Players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Restart at Faceoff</vt:lpstr>
      <vt:lpstr>PowerPoint Presentation</vt:lpstr>
      <vt:lpstr>Restarts on Pre-Whistle Violation</vt:lpstr>
      <vt:lpstr>PowerPoint Presentation</vt:lpstr>
      <vt:lpstr>PowerPoint Presentation</vt:lpstr>
      <vt:lpstr>Faceoff or No Faceoff </vt:lpstr>
      <vt:lpstr>Thanks!  </vt:lpstr>
    </vt:vector>
  </TitlesOfParts>
  <Company>Toshiba</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Positioning, On/Off Official and  Settled Situations 2013 NFHS Boys Lacrosse Rules</dc:title>
  <dc:creator>GNH</dc:creator>
  <cp:lastModifiedBy>jeremy Johnson</cp:lastModifiedBy>
  <cp:revision>190</cp:revision>
  <dcterms:created xsi:type="dcterms:W3CDTF">2013-01-21T18:09:42Z</dcterms:created>
  <dcterms:modified xsi:type="dcterms:W3CDTF">2022-02-08T14:55:21Z</dcterms:modified>
</cp:coreProperties>
</file>