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44"/>
  </p:notesMasterIdLst>
  <p:sldIdLst>
    <p:sldId id="311" r:id="rId3"/>
    <p:sldId id="313" r:id="rId4"/>
    <p:sldId id="258" r:id="rId5"/>
    <p:sldId id="259" r:id="rId6"/>
    <p:sldId id="269" r:id="rId7"/>
    <p:sldId id="359" r:id="rId8"/>
    <p:sldId id="261" r:id="rId9"/>
    <p:sldId id="262" r:id="rId10"/>
    <p:sldId id="263" r:id="rId11"/>
    <p:sldId id="321" r:id="rId12"/>
    <p:sldId id="434" r:id="rId13"/>
    <p:sldId id="435" r:id="rId14"/>
    <p:sldId id="360" r:id="rId15"/>
    <p:sldId id="316" r:id="rId16"/>
    <p:sldId id="322" r:id="rId17"/>
    <p:sldId id="265" r:id="rId18"/>
    <p:sldId id="319" r:id="rId19"/>
    <p:sldId id="303" r:id="rId20"/>
    <p:sldId id="266" r:id="rId21"/>
    <p:sldId id="267" r:id="rId22"/>
    <p:sldId id="268" r:id="rId23"/>
    <p:sldId id="270" r:id="rId24"/>
    <p:sldId id="271" r:id="rId25"/>
    <p:sldId id="272" r:id="rId26"/>
    <p:sldId id="273" r:id="rId27"/>
    <p:sldId id="274" r:id="rId28"/>
    <p:sldId id="357" r:id="rId29"/>
    <p:sldId id="320" r:id="rId30"/>
    <p:sldId id="302" r:id="rId31"/>
    <p:sldId id="275" r:id="rId32"/>
    <p:sldId id="276" r:id="rId33"/>
    <p:sldId id="277" r:id="rId34"/>
    <p:sldId id="278" r:id="rId35"/>
    <p:sldId id="279" r:id="rId36"/>
    <p:sldId id="280" r:id="rId37"/>
    <p:sldId id="281" r:id="rId38"/>
    <p:sldId id="282" r:id="rId39"/>
    <p:sldId id="297" r:id="rId40"/>
    <p:sldId id="283" r:id="rId41"/>
    <p:sldId id="358" r:id="rId42"/>
    <p:sldId id="31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19" autoAdjust="0"/>
    <p:restoredTop sz="61302" autoAdjust="0"/>
  </p:normalViewPr>
  <p:slideViewPr>
    <p:cSldViewPr snapToGrid="0">
      <p:cViewPr varScale="1">
        <p:scale>
          <a:sx n="85" d="100"/>
          <a:sy n="85" d="100"/>
        </p:scale>
        <p:origin x="1536" y="160"/>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108" d="100"/>
          <a:sy n="108" d="100"/>
        </p:scale>
        <p:origin x="3792" y="192"/>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839D7-788E-489D-9076-00AE89228AE2}" type="datetimeFigureOut">
              <a:rPr lang="en-US" smtClean="0"/>
              <a:t>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B68FE-ED83-4FAC-A2D2-07AAC3EB1C79}" type="slidenum">
              <a:rPr lang="en-US" smtClean="0"/>
              <a:t>‹#›</a:t>
            </a:fld>
            <a:endParaRPr lang="en-US"/>
          </a:p>
        </p:txBody>
      </p:sp>
    </p:spTree>
    <p:extLst>
      <p:ext uri="{BB962C8B-B14F-4D97-AF65-F5344CB8AC3E}">
        <p14:creationId xmlns:p14="http://schemas.microsoft.com/office/powerpoint/2010/main" val="1349476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This</a:t>
            </a:r>
            <a:r>
              <a:rPr lang="en-US" sz="2400" baseline="0" dirty="0"/>
              <a:t> presentation deals with rule 6. Goal is to make sure students understand that there is a fair amount of leeway when calling fouls as well as certain key guiding principles: Safety, Advantage Disadvantage as well as Obvious fouls.  </a:t>
            </a:r>
          </a:p>
          <a:p>
            <a:endParaRPr lang="en-US" sz="2400" baseline="0" dirty="0"/>
          </a:p>
          <a:p>
            <a:r>
              <a:rPr lang="en-US" sz="2400" baseline="0" dirty="0"/>
              <a:t>Questions from 2017 NFHS Test</a:t>
            </a:r>
          </a:p>
          <a:p>
            <a:endParaRPr lang="en-US" sz="2400" baseline="0" dirty="0"/>
          </a:p>
          <a:p>
            <a:r>
              <a:rPr lang="en-US" sz="1200" b="1" kern="1200" dirty="0">
                <a:solidFill>
                  <a:schemeClr val="tx1"/>
                </a:solidFill>
                <a:effectLst/>
                <a:latin typeface="+mn-lt"/>
                <a:ea typeface="+mn-ea"/>
                <a:cs typeface="+mn-cs"/>
              </a:rPr>
              <a:t>21. The officials use “Get It In/Keep It In” in which of the following situations?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Team in possession of the ball steps out of the box.</a:t>
            </a:r>
          </a:p>
          <a:p>
            <a:r>
              <a:rPr lang="en-US" sz="1200" kern="1200" dirty="0">
                <a:solidFill>
                  <a:schemeClr val="tx1"/>
                </a:solidFill>
                <a:effectLst/>
                <a:latin typeface="+mn-lt"/>
                <a:ea typeface="+mn-ea"/>
                <a:cs typeface="+mn-cs"/>
              </a:rPr>
              <a:t>b. Under two minutes left in the game and the winning team has possession of the ball in their offensive half</a:t>
            </a:r>
          </a:p>
          <a:p>
            <a:r>
              <a:rPr lang="en-US" sz="1200" kern="1200" dirty="0">
                <a:solidFill>
                  <a:schemeClr val="tx1"/>
                </a:solidFill>
                <a:effectLst/>
                <a:latin typeface="+mn-lt"/>
                <a:ea typeface="+mn-ea"/>
                <a:cs typeface="+mn-cs"/>
              </a:rPr>
              <a:t>of the field and is ahead by 4 goals or less</a:t>
            </a:r>
          </a:p>
          <a:p>
            <a:r>
              <a:rPr lang="en-US" sz="1200" kern="1200" dirty="0">
                <a:solidFill>
                  <a:schemeClr val="tx1"/>
                </a:solidFill>
                <a:effectLst/>
                <a:latin typeface="+mn-lt"/>
                <a:ea typeface="+mn-ea"/>
                <a:cs typeface="+mn-cs"/>
              </a:rPr>
              <a:t>c. Team in possession of the ball is considered stalling outside of the box.</a:t>
            </a:r>
          </a:p>
          <a:p>
            <a:r>
              <a:rPr lang="en-US" sz="1200" kern="1200" dirty="0">
                <a:solidFill>
                  <a:schemeClr val="tx1"/>
                </a:solidFill>
                <a:effectLst/>
                <a:latin typeface="+mn-lt"/>
                <a:ea typeface="+mn-ea"/>
                <a:cs typeface="+mn-cs"/>
              </a:rPr>
              <a:t>d. Both (b) and (c).</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22. When is a team considered offside?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 team has more than 6 players in it is offensive half of the field including players in the penalty box.</a:t>
            </a:r>
          </a:p>
          <a:p>
            <a:r>
              <a:rPr lang="en-US" sz="1200" kern="1200" dirty="0">
                <a:solidFill>
                  <a:schemeClr val="tx1"/>
                </a:solidFill>
                <a:effectLst/>
                <a:latin typeface="+mn-lt"/>
                <a:ea typeface="+mn-ea"/>
                <a:cs typeface="+mn-cs"/>
              </a:rPr>
              <a:t>b. A team has more than 7 players in its defensive half of the field, including players in the penalty box.</a:t>
            </a:r>
          </a:p>
          <a:p>
            <a:r>
              <a:rPr lang="en-US" sz="1200" kern="1200" dirty="0">
                <a:solidFill>
                  <a:schemeClr val="tx1"/>
                </a:solidFill>
                <a:effectLst/>
                <a:latin typeface="+mn-lt"/>
                <a:ea typeface="+mn-ea"/>
                <a:cs typeface="+mn-cs"/>
              </a:rPr>
              <a:t>c. A team has 7 or less players in their defensive half of the field, including players in the penalty box.</a:t>
            </a:r>
          </a:p>
          <a:p>
            <a:r>
              <a:rPr lang="en-US" sz="1200" kern="1200" dirty="0">
                <a:solidFill>
                  <a:schemeClr val="tx1"/>
                </a:solidFill>
                <a:effectLst/>
                <a:latin typeface="+mn-lt"/>
                <a:ea typeface="+mn-ea"/>
                <a:cs typeface="+mn-cs"/>
              </a:rPr>
              <a:t>d. Both (a) and (b).</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61. B1 is playing A1. A1, running at full speed, cuts around A2, who had set up a screening position. B1, while playing A1, deliberately runs into A2. What is the correct call?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Legal, if B1 was concentrating on A1.</a:t>
            </a:r>
          </a:p>
          <a:p>
            <a:r>
              <a:rPr lang="en-US" sz="1200" kern="1200" dirty="0">
                <a:solidFill>
                  <a:schemeClr val="tx1"/>
                </a:solidFill>
                <a:effectLst/>
                <a:latin typeface="+mn-lt"/>
                <a:ea typeface="+mn-ea"/>
                <a:cs typeface="+mn-cs"/>
              </a:rPr>
              <a:t>b. Unnecessary roughness against A2, 1-3 minute penalty.</a:t>
            </a:r>
          </a:p>
          <a:p>
            <a:r>
              <a:rPr lang="en-US" sz="1200" kern="1200" dirty="0">
                <a:solidFill>
                  <a:schemeClr val="tx1"/>
                </a:solidFill>
                <a:effectLst/>
                <a:latin typeface="+mn-lt"/>
                <a:ea typeface="+mn-ea"/>
                <a:cs typeface="+mn-cs"/>
              </a:rPr>
              <a:t>c. Unnecessary roughness against B1, 1-3 minute penalty.</a:t>
            </a:r>
          </a:p>
          <a:p>
            <a:r>
              <a:rPr lang="en-US" sz="1200" kern="1200" dirty="0">
                <a:solidFill>
                  <a:schemeClr val="tx1"/>
                </a:solidFill>
                <a:effectLst/>
                <a:latin typeface="+mn-lt"/>
                <a:ea typeface="+mn-ea"/>
                <a:cs typeface="+mn-cs"/>
              </a:rPr>
              <a:t>d. Either (a) or (c).</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76. A1, advancing toward B1, carries his crosse in one hand, shielded behind his body. In which situations should A1 be called for warding off?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B1 swings at A1's crosse; A1 uses his free arm to absorb the check.</a:t>
            </a:r>
          </a:p>
          <a:p>
            <a:r>
              <a:rPr lang="en-US" sz="1200" kern="1200" dirty="0">
                <a:solidFill>
                  <a:schemeClr val="tx1"/>
                </a:solidFill>
                <a:effectLst/>
                <a:latin typeface="+mn-lt"/>
                <a:ea typeface="+mn-ea"/>
                <a:cs typeface="+mn-cs"/>
              </a:rPr>
              <a:t>b. A1 contacts B1's crosse with his protecting arm and continues to drive against B1.</a:t>
            </a:r>
          </a:p>
          <a:p>
            <a:r>
              <a:rPr lang="en-US" sz="1200" kern="1200" dirty="0">
                <a:solidFill>
                  <a:schemeClr val="tx1"/>
                </a:solidFill>
                <a:effectLst/>
                <a:latin typeface="+mn-lt"/>
                <a:ea typeface="+mn-ea"/>
                <a:cs typeface="+mn-cs"/>
              </a:rPr>
              <a:t>c. A1 contacts B1's shoulder with his protecting arm and pushes B1 out of his way.</a:t>
            </a:r>
          </a:p>
          <a:p>
            <a:r>
              <a:rPr lang="en-US" sz="1200" kern="1200" dirty="0">
                <a:solidFill>
                  <a:schemeClr val="tx1"/>
                </a:solidFill>
                <a:effectLst/>
                <a:latin typeface="+mn-lt"/>
                <a:ea typeface="+mn-ea"/>
                <a:cs typeface="+mn-cs"/>
              </a:rPr>
              <a:t>d. Both (b) and (c).</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78. A player may not interfere in any manner with the free movement of an opponent, except under which of the following circumstances: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ball is in flight and within five yards of the players.</a:t>
            </a:r>
          </a:p>
          <a:p>
            <a:r>
              <a:rPr lang="en-US" sz="1200" kern="1200" dirty="0">
                <a:solidFill>
                  <a:schemeClr val="tx1"/>
                </a:solidFill>
                <a:effectLst/>
                <a:latin typeface="+mn-lt"/>
                <a:ea typeface="+mn-ea"/>
                <a:cs typeface="+mn-cs"/>
              </a:rPr>
              <a:t>b. Both players are within five yards of a loose ball.</a:t>
            </a:r>
          </a:p>
          <a:p>
            <a:r>
              <a:rPr lang="en-US" sz="1200" kern="1200" dirty="0">
                <a:solidFill>
                  <a:schemeClr val="tx1"/>
                </a:solidFill>
                <a:effectLst/>
                <a:latin typeface="+mn-lt"/>
                <a:ea typeface="+mn-ea"/>
                <a:cs typeface="+mn-cs"/>
              </a:rPr>
              <a:t>c. His opponent has possession of the ball.</a:t>
            </a:r>
          </a:p>
          <a:p>
            <a:r>
              <a:rPr lang="en-US" sz="1200" kern="1200" dirty="0">
                <a:solidFill>
                  <a:schemeClr val="tx1"/>
                </a:solidFill>
                <a:effectLst/>
                <a:latin typeface="+mn-lt"/>
                <a:ea typeface="+mn-ea"/>
                <a:cs typeface="+mn-cs"/>
              </a:rPr>
              <a:t>d. All of the above.</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79. A1 is within five yards of a loose ball. B1 holds A1’s crosse with his crosse, preventing A1 from participating in play. The ruling 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Holding.</a:t>
            </a:r>
          </a:p>
          <a:p>
            <a:r>
              <a:rPr lang="en-US" sz="1200" kern="1200" dirty="0">
                <a:solidFill>
                  <a:schemeClr val="tx1"/>
                </a:solidFill>
                <a:effectLst/>
                <a:latin typeface="+mn-lt"/>
                <a:ea typeface="+mn-ea"/>
                <a:cs typeface="+mn-cs"/>
              </a:rPr>
              <a:t>b. Legal check.</a:t>
            </a:r>
          </a:p>
          <a:p>
            <a:r>
              <a:rPr lang="en-US" sz="1200" kern="1200" dirty="0">
                <a:solidFill>
                  <a:schemeClr val="tx1"/>
                </a:solidFill>
                <a:effectLst/>
                <a:latin typeface="+mn-lt"/>
                <a:ea typeface="+mn-ea"/>
                <a:cs typeface="+mn-cs"/>
              </a:rPr>
              <a:t>c. Cross-check.</a:t>
            </a:r>
          </a:p>
          <a:p>
            <a:r>
              <a:rPr lang="en-US" sz="1200" kern="1200" dirty="0">
                <a:solidFill>
                  <a:schemeClr val="tx1"/>
                </a:solidFill>
                <a:effectLst/>
                <a:latin typeface="+mn-lt"/>
                <a:ea typeface="+mn-ea"/>
                <a:cs typeface="+mn-cs"/>
              </a:rPr>
              <a:t>d. Slashing.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80. For an offensive screen to be legal, which of the following is true?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offensive player setting the screen may not place his feet more than shoulder width apart.</a:t>
            </a:r>
          </a:p>
          <a:p>
            <a:r>
              <a:rPr lang="en-US" sz="1200" kern="1200" dirty="0">
                <a:solidFill>
                  <a:schemeClr val="tx1"/>
                </a:solidFill>
                <a:effectLst/>
                <a:latin typeface="+mn-lt"/>
                <a:ea typeface="+mn-ea"/>
                <a:cs typeface="+mn-cs"/>
              </a:rPr>
              <a:t>b. The offensive player setting the screen may spread his feet as far apart as possible.</a:t>
            </a:r>
          </a:p>
          <a:p>
            <a:r>
              <a:rPr lang="en-US" sz="1200" kern="1200" dirty="0">
                <a:solidFill>
                  <a:schemeClr val="tx1"/>
                </a:solidFill>
                <a:effectLst/>
                <a:latin typeface="+mn-lt"/>
                <a:ea typeface="+mn-ea"/>
                <a:cs typeface="+mn-cs"/>
              </a:rPr>
              <a:t>c. The offensive player setting the screen can place his feet a maximum of 3 feet apart.</a:t>
            </a:r>
          </a:p>
          <a:p>
            <a:r>
              <a:rPr lang="en-US" sz="1200" kern="1200" dirty="0">
                <a:solidFill>
                  <a:schemeClr val="tx1"/>
                </a:solidFill>
                <a:effectLst/>
                <a:latin typeface="+mn-lt"/>
                <a:ea typeface="+mn-ea"/>
                <a:cs typeface="+mn-cs"/>
              </a:rPr>
              <a:t>d. The offensive player setting the screen must have his feet together.</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81. Player B1 legally body-checks ball carrier Player A1 causing the mouthpiece of Player A1 to fall out, but A1 maintains possession of the ball. What is the proper ruling?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No foul – legal play, but immediate whistle. Player must put his mouthpiece back in before continuing play. Team A restarts with possession.</a:t>
            </a:r>
          </a:p>
          <a:p>
            <a:r>
              <a:rPr lang="en-US" sz="1200" kern="1200" dirty="0">
                <a:solidFill>
                  <a:schemeClr val="tx1"/>
                </a:solidFill>
                <a:effectLst/>
                <a:latin typeface="+mn-lt"/>
                <a:ea typeface="+mn-ea"/>
                <a:cs typeface="+mn-cs"/>
              </a:rPr>
              <a:t>b. Flag-down, slow whistle.</a:t>
            </a:r>
          </a:p>
          <a:p>
            <a:r>
              <a:rPr lang="en-US" sz="1200" kern="1200" dirty="0">
                <a:solidFill>
                  <a:schemeClr val="tx1"/>
                </a:solidFill>
                <a:effectLst/>
                <a:latin typeface="+mn-lt"/>
                <a:ea typeface="+mn-ea"/>
                <a:cs typeface="+mn-cs"/>
              </a:rPr>
              <a:t>c. Immediate whistle. Award the ball to Team B.</a:t>
            </a:r>
          </a:p>
          <a:p>
            <a:r>
              <a:rPr lang="en-US" sz="1200" kern="1200" dirty="0">
                <a:solidFill>
                  <a:schemeClr val="tx1"/>
                </a:solidFill>
                <a:effectLst/>
                <a:latin typeface="+mn-lt"/>
                <a:ea typeface="+mn-ea"/>
                <a:cs typeface="+mn-cs"/>
              </a:rPr>
              <a:t>d. Conduct foul; A1 serves 30 seconds.</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82. A1, with possession of the ball, is checked legally by defenseman B1, whose crosse breaks. Which of the following is true?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There is no penalty unless B1 participates in the play in some manner after breaking his crosse.</a:t>
            </a:r>
          </a:p>
          <a:p>
            <a:r>
              <a:rPr lang="en-US" sz="1200" kern="1200" dirty="0">
                <a:solidFill>
                  <a:schemeClr val="tx1"/>
                </a:solidFill>
                <a:effectLst/>
                <a:latin typeface="+mn-lt"/>
                <a:ea typeface="+mn-ea"/>
                <a:cs typeface="+mn-cs"/>
              </a:rPr>
              <a:t>b. Once B1 breaks his crosse, he shall either get a new crosse from the bench/table area or substitute out of the game.</a:t>
            </a:r>
          </a:p>
          <a:p>
            <a:r>
              <a:rPr lang="en-US" sz="1200" kern="1200" dirty="0">
                <a:solidFill>
                  <a:schemeClr val="tx1"/>
                </a:solidFill>
                <a:effectLst/>
                <a:latin typeface="+mn-lt"/>
                <a:ea typeface="+mn-ea"/>
                <a:cs typeface="+mn-cs"/>
              </a:rPr>
              <a:t>c. B1 may carry the broken crosse off the field or leave it on the field.</a:t>
            </a:r>
          </a:p>
          <a:p>
            <a:r>
              <a:rPr lang="en-US" sz="1200" kern="1200" dirty="0">
                <a:solidFill>
                  <a:schemeClr val="tx1"/>
                </a:solidFill>
                <a:effectLst/>
                <a:latin typeface="+mn-lt"/>
                <a:ea typeface="+mn-ea"/>
                <a:cs typeface="+mn-cs"/>
              </a:rPr>
              <a:t>d. All of the above.</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83. A1, with possession of the ball, passes to teammate A2; during his follow-through, the head of A1's crosse falls to the ground. What is the correct ruling?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Play continues, since A1's crosse broke after the pass; A1 must not participate in the play and must either</a:t>
            </a:r>
          </a:p>
          <a:p>
            <a:r>
              <a:rPr lang="en-US" sz="1200" kern="1200" dirty="0">
                <a:solidFill>
                  <a:schemeClr val="tx1"/>
                </a:solidFill>
                <a:effectLst/>
                <a:latin typeface="+mn-lt"/>
                <a:ea typeface="+mn-ea"/>
                <a:cs typeface="+mn-cs"/>
              </a:rPr>
              <a:t>obtain another crosse or sub out of the game.</a:t>
            </a:r>
          </a:p>
          <a:p>
            <a:r>
              <a:rPr lang="en-US" sz="1200" kern="1200" dirty="0">
                <a:solidFill>
                  <a:schemeClr val="tx1"/>
                </a:solidFill>
                <a:effectLst/>
                <a:latin typeface="+mn-lt"/>
                <a:ea typeface="+mn-ea"/>
                <a:cs typeface="+mn-cs"/>
              </a:rPr>
              <a:t>b. Immediate whistle to stop play; penalize A1 for playing with an illegal crosse (1-minute </a:t>
            </a:r>
            <a:r>
              <a:rPr lang="en-US" sz="1200" kern="1200" dirty="0" err="1">
                <a:solidFill>
                  <a:schemeClr val="tx1"/>
                </a:solidFill>
                <a:effectLst/>
                <a:latin typeface="+mn-lt"/>
                <a:ea typeface="+mn-ea"/>
                <a:cs typeface="+mn-cs"/>
              </a:rPr>
              <a:t>nonreleasable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 Silent play-on; if Team A shoots, then Team B gets a free clear.</a:t>
            </a:r>
          </a:p>
          <a:p>
            <a:r>
              <a:rPr lang="en-US" sz="1200" kern="1200" dirty="0">
                <a:solidFill>
                  <a:schemeClr val="tx1"/>
                </a:solidFill>
                <a:effectLst/>
                <a:latin typeface="+mn-lt"/>
                <a:ea typeface="+mn-ea"/>
                <a:cs typeface="+mn-cs"/>
              </a:rPr>
              <a:t>d. Immediate whistle to stop play; award possession to Team B.</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84. B1 is serving a releasable penalty and enters the game before being released by the timekeeper. The official stops play when Team A scores a goal. What is the proper adjudication?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Goal is disallowed; Team A is awarded possession; B1 returns to the penalty area to serve his unexpired penalty time; B1 serves an additional 1-minute releasable penalty.</a:t>
            </a:r>
          </a:p>
          <a:p>
            <a:r>
              <a:rPr lang="en-US" sz="1200" kern="1200" dirty="0">
                <a:solidFill>
                  <a:schemeClr val="tx1"/>
                </a:solidFill>
                <a:effectLst/>
                <a:latin typeface="+mn-lt"/>
                <a:ea typeface="+mn-ea"/>
                <a:cs typeface="+mn-cs"/>
              </a:rPr>
              <a:t>b. Goal is good; B1's unexpired penalty time is nullified and his 30-second penalty is erased.</a:t>
            </a:r>
          </a:p>
          <a:p>
            <a:r>
              <a:rPr lang="en-US" sz="1200" kern="1200" dirty="0">
                <a:solidFill>
                  <a:schemeClr val="tx1"/>
                </a:solidFill>
                <a:effectLst/>
                <a:latin typeface="+mn-lt"/>
                <a:ea typeface="+mn-ea"/>
                <a:cs typeface="+mn-cs"/>
              </a:rPr>
              <a:t>c. Goal is good; B1 returns to the penalty area; B1's unexpired penalty time is nullified; B1 must serve 30 seconds for illegal entry into the game.</a:t>
            </a:r>
          </a:p>
          <a:p>
            <a:r>
              <a:rPr lang="en-US" sz="1200" kern="1200" dirty="0">
                <a:solidFill>
                  <a:schemeClr val="tx1"/>
                </a:solidFill>
                <a:effectLst/>
                <a:latin typeface="+mn-lt"/>
                <a:ea typeface="+mn-ea"/>
                <a:cs typeface="+mn-cs"/>
              </a:rPr>
              <a:t>d. Goal is good; B1 is assessed a 1-minute </a:t>
            </a:r>
            <a:r>
              <a:rPr lang="en-US" sz="1200" kern="1200" dirty="0" err="1">
                <a:solidFill>
                  <a:schemeClr val="tx1"/>
                </a:solidFill>
                <a:effectLst/>
                <a:latin typeface="+mn-lt"/>
                <a:ea typeface="+mn-ea"/>
                <a:cs typeface="+mn-cs"/>
              </a:rPr>
              <a:t>nonreleasable</a:t>
            </a:r>
            <a:r>
              <a:rPr lang="en-US" sz="1200" kern="1200" dirty="0">
                <a:solidFill>
                  <a:schemeClr val="tx1"/>
                </a:solidFill>
                <a:effectLst/>
                <a:latin typeface="+mn-lt"/>
                <a:ea typeface="+mn-ea"/>
                <a:cs typeface="+mn-cs"/>
              </a:rPr>
              <a:t> penalty for unsportsmanlike conduct.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85. B1 is serving a releasable penalty and enters the game before being released by the timekeeper. The official stops play when Team B scores a goal. What is the proper adjudication?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Goal is disallowed; B1 returns to the penalty area to serve his unexpired time, plus 30 seconds.</a:t>
            </a:r>
          </a:p>
          <a:p>
            <a:r>
              <a:rPr lang="en-US" sz="1200" kern="1200" dirty="0">
                <a:solidFill>
                  <a:schemeClr val="tx1"/>
                </a:solidFill>
                <a:effectLst/>
                <a:latin typeface="+mn-lt"/>
                <a:ea typeface="+mn-ea"/>
                <a:cs typeface="+mn-cs"/>
              </a:rPr>
              <a:t>b. Goal is disallowed; B1 returns to the penalty area, but does not have to serve an additional 30 seconds. Ball awarded to Team A.</a:t>
            </a:r>
          </a:p>
          <a:p>
            <a:r>
              <a:rPr lang="en-US" sz="1200" kern="1200" dirty="0">
                <a:solidFill>
                  <a:schemeClr val="tx1"/>
                </a:solidFill>
                <a:effectLst/>
                <a:latin typeface="+mn-lt"/>
                <a:ea typeface="+mn-ea"/>
                <a:cs typeface="+mn-cs"/>
              </a:rPr>
              <a:t>c. Goal is good; B1 returns to the penalty area, plus an additional 30 seconds.</a:t>
            </a:r>
          </a:p>
          <a:p>
            <a:r>
              <a:rPr lang="en-US" sz="1200" kern="1200" dirty="0">
                <a:solidFill>
                  <a:schemeClr val="tx1"/>
                </a:solidFill>
                <a:effectLst/>
                <a:latin typeface="+mn-lt"/>
                <a:ea typeface="+mn-ea"/>
                <a:cs typeface="+mn-cs"/>
              </a:rPr>
              <a:t>d. Goal is good; B1 returns to the penalty area, plus an additional 1-minute </a:t>
            </a:r>
            <a:r>
              <a:rPr lang="en-US" sz="1200" kern="1200" dirty="0" err="1">
                <a:solidFill>
                  <a:schemeClr val="tx1"/>
                </a:solidFill>
                <a:effectLst/>
                <a:latin typeface="+mn-lt"/>
                <a:ea typeface="+mn-ea"/>
                <a:cs typeface="+mn-cs"/>
              </a:rPr>
              <a:t>nonreleasable</a:t>
            </a:r>
            <a:r>
              <a:rPr lang="en-US" sz="1200" kern="1200" dirty="0">
                <a:solidFill>
                  <a:schemeClr val="tx1"/>
                </a:solidFill>
                <a:effectLst/>
                <a:latin typeface="+mn-lt"/>
                <a:ea typeface="+mn-ea"/>
                <a:cs typeface="+mn-cs"/>
              </a:rPr>
              <a:t> penalty.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87. During play, A1 has possession and is looking to pass the ball to A2 in front of the crease. Before the pass can be made, B1 checks A2's stick while the ball is more than five yards away. What is the proper ruling?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Immediate whistle. Award ball to Team A twenty yards laterally from the goal.</a:t>
            </a:r>
          </a:p>
          <a:p>
            <a:r>
              <a:rPr lang="en-US" sz="1200" kern="1200" dirty="0">
                <a:solidFill>
                  <a:schemeClr val="tx1"/>
                </a:solidFill>
                <a:effectLst/>
                <a:latin typeface="+mn-lt"/>
                <a:ea typeface="+mn-ea"/>
                <a:cs typeface="+mn-cs"/>
              </a:rPr>
              <a:t>b. Immediate whistle. Penalize B2 for unnecessary roughness.</a:t>
            </a:r>
          </a:p>
          <a:p>
            <a:r>
              <a:rPr lang="en-US" sz="1200" kern="1200" dirty="0">
                <a:solidFill>
                  <a:schemeClr val="tx1"/>
                </a:solidFill>
                <a:effectLst/>
                <a:latin typeface="+mn-lt"/>
                <a:ea typeface="+mn-ea"/>
                <a:cs typeface="+mn-cs"/>
              </a:rPr>
              <a:t>c. Flag down, slow whistle. Penalize B1 for interference.</a:t>
            </a:r>
          </a:p>
          <a:p>
            <a:r>
              <a:rPr lang="en-US" sz="1200" kern="1200" dirty="0">
                <a:solidFill>
                  <a:schemeClr val="tx1"/>
                </a:solidFill>
                <a:effectLst/>
                <a:latin typeface="+mn-lt"/>
                <a:ea typeface="+mn-ea"/>
                <a:cs typeface="+mn-cs"/>
              </a:rPr>
              <a:t>d. Flag down, slow whistle. Penalize A2 for illegal offensive screening.</a:t>
            </a:r>
          </a:p>
          <a:p>
            <a:endParaRPr lang="en-US" sz="2400" baseline="0" dirty="0"/>
          </a:p>
          <a:p>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02887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see if there is a push from here, work to get into the best position to see the contact in the back.</a:t>
            </a:r>
          </a:p>
        </p:txBody>
      </p:sp>
      <p:sp>
        <p:nvSpPr>
          <p:cNvPr id="4" name="Slide Number Placeholder 3"/>
          <p:cNvSpPr>
            <a:spLocks noGrp="1"/>
          </p:cNvSpPr>
          <p:nvPr>
            <p:ph type="sldNum" sz="quarter" idx="10"/>
          </p:nvPr>
        </p:nvSpPr>
        <p:spPr/>
        <p:txBody>
          <a:bodyPr/>
          <a:lstStyle/>
          <a:p>
            <a:fld id="{D993B941-2EC9-44FE-BF2B-DE6183607551}" type="slidenum">
              <a:rPr lang="en-US" smtClean="0"/>
              <a:t>11</a:t>
            </a:fld>
            <a:endParaRPr lang="en-US"/>
          </a:p>
        </p:txBody>
      </p:sp>
    </p:spTree>
    <p:extLst>
      <p:ext uri="{BB962C8B-B14F-4D97-AF65-F5344CB8AC3E}">
        <p14:creationId xmlns:p14="http://schemas.microsoft.com/office/powerpoint/2010/main" val="1007885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where the push will occur. You must be in position to see the area in between the </a:t>
            </a:r>
            <a:r>
              <a:rPr lang="en-US" baseline="0"/>
              <a:t>two players.</a:t>
            </a:r>
            <a:endParaRPr lang="en-US" dirty="0"/>
          </a:p>
        </p:txBody>
      </p:sp>
      <p:sp>
        <p:nvSpPr>
          <p:cNvPr id="4" name="Slide Number Placeholder 3"/>
          <p:cNvSpPr>
            <a:spLocks noGrp="1"/>
          </p:cNvSpPr>
          <p:nvPr>
            <p:ph type="sldNum" sz="quarter" idx="10"/>
          </p:nvPr>
        </p:nvSpPr>
        <p:spPr/>
        <p:txBody>
          <a:bodyPr/>
          <a:lstStyle/>
          <a:p>
            <a:fld id="{D993B941-2EC9-44FE-BF2B-DE6183607551}" type="slidenum">
              <a:rPr lang="en-US" smtClean="0"/>
              <a:t>12</a:t>
            </a:fld>
            <a:endParaRPr lang="en-US"/>
          </a:p>
        </p:txBody>
      </p:sp>
    </p:spTree>
    <p:extLst>
      <p:ext uri="{BB962C8B-B14F-4D97-AF65-F5344CB8AC3E}">
        <p14:creationId xmlns:p14="http://schemas.microsoft.com/office/powerpoint/2010/main" val="4114351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a push or it could be he turned.  Lead has to get in better position to lend credibility to the call. </a:t>
            </a:r>
          </a:p>
          <a:p>
            <a:endParaRPr lang="en-US" dirty="0"/>
          </a:p>
          <a:p>
            <a:r>
              <a:rPr lang="en-US" dirty="0"/>
              <a:t>Turning at the last minute is a no call if only advantage disadvantage.</a:t>
            </a:r>
          </a:p>
        </p:txBody>
      </p:sp>
      <p:sp>
        <p:nvSpPr>
          <p:cNvPr id="4" name="Slide Number Placeholder 3"/>
          <p:cNvSpPr>
            <a:spLocks noGrp="1"/>
          </p:cNvSpPr>
          <p:nvPr>
            <p:ph type="sldNum" sz="quarter" idx="5"/>
          </p:nvPr>
        </p:nvSpPr>
        <p:spPr/>
        <p:txBody>
          <a:bodyPr/>
          <a:lstStyle/>
          <a:p>
            <a:fld id="{1D8B68FE-ED83-4FAC-A2D2-07AAC3EB1C79}" type="slidenum">
              <a:rPr lang="en-US" smtClean="0"/>
              <a:t>13</a:t>
            </a:fld>
            <a:endParaRPr lang="en-US"/>
          </a:p>
        </p:txBody>
      </p:sp>
    </p:spTree>
    <p:extLst>
      <p:ext uri="{BB962C8B-B14F-4D97-AF65-F5344CB8AC3E}">
        <p14:creationId xmlns:p14="http://schemas.microsoft.com/office/powerpoint/2010/main" val="3245557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Push from</a:t>
            </a:r>
            <a:r>
              <a:rPr lang="en-US" sz="2400" baseline="0" dirty="0"/>
              <a:t> the front or side is LEGAL</a:t>
            </a:r>
          </a:p>
          <a:p>
            <a:endParaRPr lang="en-US" sz="2400" baseline="0" dirty="0"/>
          </a:p>
          <a:p>
            <a:r>
              <a:rPr lang="en-US" sz="2400" baseline="0" dirty="0"/>
              <a:t>Into crease, out of bounds, over midline </a:t>
            </a:r>
            <a:r>
              <a:rPr lang="en-US" sz="2400" baseline="0" dirty="0" err="1"/>
              <a:t>etc</a:t>
            </a:r>
            <a:r>
              <a:rPr lang="mr-IN" sz="2400" baseline="0" dirty="0"/>
              <a:t>…</a:t>
            </a:r>
            <a:r>
              <a:rPr lang="en-US" sz="2400" baseline="0" dirty="0"/>
              <a:t>. As long as it is from the front or side.</a:t>
            </a:r>
            <a:endParaRPr lang="en-US" sz="2400" dirty="0"/>
          </a:p>
        </p:txBody>
      </p:sp>
      <p:sp>
        <p:nvSpPr>
          <p:cNvPr id="4" name="Slide Number Placeholder 3"/>
          <p:cNvSpPr>
            <a:spLocks noGrp="1"/>
          </p:cNvSpPr>
          <p:nvPr>
            <p:ph type="sldNum" sz="quarter" idx="10"/>
          </p:nvPr>
        </p:nvSpPr>
        <p:spPr/>
        <p:txBody>
          <a:bodyPr/>
          <a:lstStyle/>
          <a:p>
            <a:fld id="{1D8B68FE-ED83-4FAC-A2D2-07AAC3EB1C79}" type="slidenum">
              <a:rPr lang="en-US" smtClean="0"/>
              <a:t>14</a:t>
            </a:fld>
            <a:endParaRPr lang="en-US"/>
          </a:p>
        </p:txBody>
      </p:sp>
    </p:spTree>
    <p:extLst>
      <p:ext uri="{BB962C8B-B14F-4D97-AF65-F5344CB8AC3E}">
        <p14:creationId xmlns:p14="http://schemas.microsoft.com/office/powerpoint/2010/main" val="25997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 6:11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r>
              <a:rPr lang="en-US" sz="2400" dirty="0"/>
              <a:t>Advantage/Disadvantage.</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if the offensive player lifts his arm over the defender’s stick, that does not constitute a ward.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NFHS released a rules memo regarding the ward on February 26, 2018. The rationale is that as long as the offensive player has  two hands on the crosse, a requirement for a legal body check in Rule 4.15, he should be allowed to initiate legal body contact whether he is an offensive or a defensive player.</a:t>
            </a:r>
          </a:p>
          <a:p>
            <a:endParaRPr lang="en-US" sz="2400" dirty="0"/>
          </a:p>
          <a:p>
            <a:r>
              <a:rPr lang="en-US" sz="2400" dirty="0"/>
              <a:t>A spear should be penalized with a minimum time of 2-minutes NR.</a:t>
            </a:r>
          </a:p>
          <a:p>
            <a:endParaRPr lang="en-US" sz="2400" dirty="0"/>
          </a:p>
          <a:p>
            <a:r>
              <a:rPr lang="en-US" sz="2400" dirty="0"/>
              <a:t>Lowering the helmet into the other player’s helmet or body is a spear. Potential for ejection as with any check involving the head/neck if excessive or severe.</a:t>
            </a:r>
          </a:p>
          <a:p>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If the body contact is judged as legal, the offensive player shall not be called for a ward. The contact is either legal, or it is unnecessary roughness.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NOT a license to foul</a:t>
            </a:r>
          </a:p>
          <a:p>
            <a:endParaRPr lang="en-US" sz="2400" dirty="0"/>
          </a:p>
          <a:p>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45651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u="sng" kern="1200" dirty="0">
                <a:solidFill>
                  <a:schemeClr val="tx1"/>
                </a:solidFill>
                <a:effectLst/>
                <a:latin typeface="+mn-lt"/>
                <a:ea typeface="+mn-ea"/>
                <a:cs typeface="+mn-cs"/>
              </a:rPr>
              <a:t>6.11 SITUATION C:  A1, with both hands on his crosse, raises his forearm and directs B1’s (a) crosse or (b) body away from himself, creating space.  RULING: (a) legal play. (b) warding off; award the ball to Team B.</a:t>
            </a:r>
            <a:endParaRPr lang="en-US" sz="2000" kern="1200" dirty="0">
              <a:solidFill>
                <a:schemeClr val="tx1"/>
              </a:solidFill>
              <a:effectLst/>
              <a:latin typeface="+mn-lt"/>
              <a:ea typeface="+mn-ea"/>
              <a:cs typeface="+mn-cs"/>
            </a:endParaRPr>
          </a:p>
          <a:p>
            <a:r>
              <a:rPr lang="en-US" sz="20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2000" b="1" kern="1200" dirty="0">
                <a:solidFill>
                  <a:schemeClr val="tx1"/>
                </a:solidFill>
                <a:effectLst/>
                <a:latin typeface="+mn-lt"/>
                <a:ea typeface="+mn-ea"/>
                <a:cs typeface="+mn-cs"/>
              </a:rPr>
              <a:t>Rationale: </a:t>
            </a:r>
            <a:r>
              <a:rPr lang="en-US" sz="2000" kern="1200" dirty="0">
                <a:solidFill>
                  <a:schemeClr val="tx1"/>
                </a:solidFill>
                <a:effectLst/>
                <a:latin typeface="+mn-lt"/>
                <a:ea typeface="+mn-ea"/>
                <a:cs typeface="+mn-cs"/>
              </a:rPr>
              <a:t>Clarifies warding and creates an enforceable situation.</a:t>
            </a:r>
            <a:r>
              <a:rPr lang="en-US" sz="2000" b="1" kern="1200" dirty="0">
                <a:solidFill>
                  <a:schemeClr val="tx1"/>
                </a:solidFill>
                <a:effectLst/>
                <a:latin typeface="+mn-lt"/>
                <a:ea typeface="+mn-ea"/>
                <a:cs typeface="+mn-cs"/>
              </a:rPr>
              <a:t> </a:t>
            </a:r>
          </a:p>
          <a:p>
            <a:endParaRPr lang="en-US" sz="2000" b="1" kern="1200" dirty="0">
              <a:solidFill>
                <a:schemeClr val="tx1"/>
              </a:solidFill>
              <a:effectLst/>
              <a:latin typeface="+mn-lt"/>
              <a:ea typeface="+mn-ea"/>
              <a:cs typeface="+mn-cs"/>
            </a:endParaRPr>
          </a:p>
          <a:p>
            <a:r>
              <a:rPr lang="en-US" sz="2000" u="none" kern="1200" dirty="0">
                <a:solidFill>
                  <a:schemeClr val="tx1"/>
                </a:solidFill>
                <a:effectLst/>
                <a:latin typeface="+mn-lt"/>
                <a:ea typeface="+mn-ea"/>
                <a:cs typeface="+mn-cs"/>
              </a:rPr>
              <a:t>6.11 SITUATION C:  A1 addresses the type of legal contact the committee envisioned</a:t>
            </a:r>
          </a:p>
          <a:p>
            <a:endParaRPr lang="en-US" sz="2000" u="none" kern="1200" dirty="0">
              <a:solidFill>
                <a:schemeClr val="tx1"/>
              </a:solidFill>
              <a:effectLst/>
              <a:latin typeface="+mn-lt"/>
              <a:ea typeface="+mn-ea"/>
              <a:cs typeface="+mn-cs"/>
            </a:endParaRPr>
          </a:p>
          <a:p>
            <a:r>
              <a:rPr lang="en-US" sz="2000" u="none" kern="1200" dirty="0">
                <a:solidFill>
                  <a:schemeClr val="tx1"/>
                </a:solidFill>
                <a:effectLst/>
                <a:latin typeface="+mn-lt"/>
                <a:ea typeface="+mn-ea"/>
                <a:cs typeface="+mn-cs"/>
              </a:rPr>
              <a:t>with both hands on his crosse, A1 raises his forearm and directs B1’s (a) crosse away from himself, creating space.  RULING: (a) legal play. </a:t>
            </a:r>
          </a:p>
          <a:p>
            <a:endParaRPr lang="en-US" sz="2000" u="none" dirty="0"/>
          </a:p>
          <a:p>
            <a:endParaRPr lang="en-US" sz="2000" kern="1200" dirty="0">
              <a:solidFill>
                <a:schemeClr val="tx1"/>
              </a:solidFill>
              <a:effectLst/>
              <a:latin typeface="+mn-lt"/>
              <a:ea typeface="+mn-ea"/>
              <a:cs typeface="+mn-cs"/>
            </a:endParaRPr>
          </a:p>
          <a:p>
            <a:endParaRPr lang="en-US" sz="2000" dirty="0"/>
          </a:p>
        </p:txBody>
      </p:sp>
      <p:sp>
        <p:nvSpPr>
          <p:cNvPr id="4" name="Slide Number Placeholder 3"/>
          <p:cNvSpPr>
            <a:spLocks noGrp="1"/>
          </p:cNvSpPr>
          <p:nvPr>
            <p:ph type="sldNum" sz="quarter" idx="10"/>
          </p:nvPr>
        </p:nvSpPr>
        <p:spPr/>
        <p:txBody>
          <a:bodyPr/>
          <a:lstStyle/>
          <a:p>
            <a:fld id="{03DDAD16-50DA-43E3-BC96-2660E000B36E}" type="slidenum">
              <a:rPr lang="en-US" smtClean="0"/>
              <a:t>17</a:t>
            </a:fld>
            <a:endParaRPr lang="en-US" dirty="0"/>
          </a:p>
        </p:txBody>
      </p:sp>
    </p:spTree>
    <p:extLst>
      <p:ext uri="{BB962C8B-B14F-4D97-AF65-F5344CB8AC3E}">
        <p14:creationId xmlns:p14="http://schemas.microsoft.com/office/powerpoint/2010/main" val="174126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u="none" kern="1200" dirty="0">
                <a:solidFill>
                  <a:schemeClr val="tx1"/>
                </a:solidFill>
                <a:effectLst/>
                <a:latin typeface="+mn-lt"/>
                <a:ea typeface="+mn-ea"/>
                <a:cs typeface="+mn-cs"/>
              </a:rPr>
              <a:t>This season the committee further clarifying what the meant by warding.</a:t>
            </a:r>
          </a:p>
          <a:p>
            <a:endParaRPr lang="en-US" sz="2800" u="none" kern="1200" dirty="0">
              <a:solidFill>
                <a:schemeClr val="tx1"/>
              </a:solidFill>
              <a:effectLst/>
              <a:latin typeface="+mn-lt"/>
              <a:ea typeface="+mn-ea"/>
              <a:cs typeface="+mn-cs"/>
            </a:endParaRPr>
          </a:p>
          <a:p>
            <a:r>
              <a:rPr lang="en-US" sz="2800" u="none" kern="1200" dirty="0">
                <a:solidFill>
                  <a:schemeClr val="tx1"/>
                </a:solidFill>
                <a:effectLst/>
                <a:latin typeface="+mn-lt"/>
                <a:ea typeface="+mn-ea"/>
                <a:cs typeface="+mn-cs"/>
              </a:rPr>
              <a:t>This season, a player in possession of the ball may NOT use his free hand or arm to hold, push or control the direction of the movement of the crosse or body of the player applying the check. </a:t>
            </a:r>
          </a:p>
          <a:p>
            <a:r>
              <a:rPr lang="en-US" sz="2800" u="none" kern="1200" dirty="0">
                <a:solidFill>
                  <a:schemeClr val="tx1"/>
                </a:solidFill>
                <a:effectLst/>
                <a:latin typeface="+mn-lt"/>
                <a:ea typeface="+mn-ea"/>
                <a:cs typeface="+mn-cs"/>
              </a:rPr>
              <a:t> </a:t>
            </a:r>
          </a:p>
          <a:p>
            <a:r>
              <a:rPr lang="en-US" sz="2800" u="none" kern="1200" dirty="0">
                <a:solidFill>
                  <a:schemeClr val="tx1"/>
                </a:solidFill>
                <a:effectLst/>
                <a:latin typeface="+mn-lt"/>
                <a:ea typeface="+mn-ea"/>
                <a:cs typeface="+mn-cs"/>
              </a:rPr>
              <a:t>A player in possession of the ball with BOTH hands on his crosse shall NOT use his hand or arm to push the BODY of the player applying the check, but may initiate contact against the crosse of his opponent to gain an advantage</a:t>
            </a:r>
          </a:p>
          <a:p>
            <a:endParaRPr lang="en-US" sz="2800" u="none" kern="1200" dirty="0">
              <a:solidFill>
                <a:schemeClr val="tx1"/>
              </a:solidFill>
              <a:effectLst/>
              <a:latin typeface="+mn-lt"/>
              <a:ea typeface="+mn-ea"/>
              <a:cs typeface="+mn-cs"/>
            </a:endParaRPr>
          </a:p>
          <a:p>
            <a:r>
              <a:rPr lang="en-US" sz="2800" u="none" kern="1200" dirty="0">
                <a:solidFill>
                  <a:schemeClr val="tx1"/>
                </a:solidFill>
                <a:effectLst/>
                <a:latin typeface="+mn-lt"/>
                <a:ea typeface="+mn-ea"/>
                <a:cs typeface="+mn-cs"/>
              </a:rPr>
              <a:t>Crosse good, body bad.</a:t>
            </a:r>
          </a:p>
          <a:p>
            <a:r>
              <a:rPr lang="en-US" sz="2800" u="none" kern="1200" dirty="0">
                <a:solidFill>
                  <a:schemeClr val="tx1"/>
                </a:solidFill>
                <a:effectLst/>
                <a:latin typeface="+mn-lt"/>
                <a:ea typeface="+mn-ea"/>
                <a:cs typeface="+mn-cs"/>
              </a:rPr>
              <a:t> </a:t>
            </a:r>
          </a:p>
          <a:p>
            <a:r>
              <a:rPr lang="en-US" sz="2800" u="none" kern="1200" dirty="0">
                <a:solidFill>
                  <a:schemeClr val="tx1"/>
                </a:solidFill>
                <a:effectLst/>
                <a:latin typeface="+mn-lt"/>
                <a:ea typeface="+mn-ea"/>
                <a:cs typeface="+mn-cs"/>
              </a:rPr>
              <a:t>Any contact that would fall under Illegal body checks, “spearing” and unnecessary roughness shall be strictly enforced as Personal Fouls.</a:t>
            </a:r>
          </a:p>
          <a:p>
            <a:r>
              <a:rPr lang="en-US" sz="2800" u="none" kern="1200" dirty="0">
                <a:solidFill>
                  <a:schemeClr val="tx1"/>
                </a:solidFill>
                <a:effectLst/>
                <a:latin typeface="+mn-lt"/>
                <a:ea typeface="+mn-ea"/>
                <a:cs typeface="+mn-cs"/>
              </a:rPr>
              <a:t> </a:t>
            </a:r>
            <a:endParaRPr lang="en-US" sz="2800" b="1" u="none" kern="1200" dirty="0">
              <a:solidFill>
                <a:schemeClr val="tx1"/>
              </a:solidFill>
              <a:effectLst/>
              <a:latin typeface="+mn-lt"/>
              <a:ea typeface="+mn-ea"/>
              <a:cs typeface="+mn-cs"/>
            </a:endParaRPr>
          </a:p>
          <a:p>
            <a:endParaRPr lang="en-US" sz="2800" u="none" dirty="0"/>
          </a:p>
        </p:txBody>
      </p:sp>
      <p:sp>
        <p:nvSpPr>
          <p:cNvPr id="4" name="Slide Number Placeholder 3"/>
          <p:cNvSpPr>
            <a:spLocks noGrp="1"/>
          </p:cNvSpPr>
          <p:nvPr>
            <p:ph type="sldNum" sz="quarter" idx="10"/>
          </p:nvPr>
        </p:nvSpPr>
        <p:spPr/>
        <p:txBody>
          <a:bodyPr/>
          <a:lstStyle/>
          <a:p>
            <a:fld id="{03DDAD16-50DA-43E3-BC96-2660E000B36E}" type="slidenum">
              <a:rPr lang="en-US" smtClean="0"/>
              <a:t>18</a:t>
            </a:fld>
            <a:endParaRPr lang="en-US" dirty="0"/>
          </a:p>
        </p:txBody>
      </p:sp>
    </p:spTree>
    <p:extLst>
      <p:ext uri="{BB962C8B-B14F-4D97-AF65-F5344CB8AC3E}">
        <p14:creationId xmlns:p14="http://schemas.microsoft.com/office/powerpoint/2010/main" val="382735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a:t>
            </a:r>
            <a:r>
              <a:rPr lang="en-US" sz="2400" baseline="0" dirty="0"/>
              <a:t> 6: 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Off official away from the ball! </a:t>
            </a:r>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684066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Rule</a:t>
            </a:r>
            <a:r>
              <a:rPr lang="en-US" sz="2800" baseline="0" dirty="0"/>
              <a:t> 6: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a:t>NOT a timer serving penalty EVEN if possession! </a:t>
            </a:r>
            <a:r>
              <a:rPr lang="en-US" sz="2800" dirty="0"/>
              <a:t>They can attempt to play a loose ball.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Loose ball interference award</a:t>
            </a:r>
            <a:r>
              <a:rPr lang="en-US" sz="2800" baseline="0" dirty="0"/>
              <a:t> possession to B lateral from goal.</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a:t>With possession, free clear. ONLY GK gets these protections.</a:t>
            </a:r>
            <a:endParaRPr lang="en-US" sz="2400" dirty="0"/>
          </a:p>
          <a:p>
            <a:endParaRPr lang="en-US" sz="28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253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Possession but where? OUTSIDE of</a:t>
            </a:r>
            <a:r>
              <a:rPr lang="en-US" sz="2400" baseline="0" dirty="0"/>
              <a:t> crease. Who initiated contact?</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2917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Can they list the technical fouls?</a:t>
            </a:r>
          </a:p>
        </p:txBody>
      </p:sp>
      <p:sp>
        <p:nvSpPr>
          <p:cNvPr id="4" name="Slide Number Placeholder 3"/>
          <p:cNvSpPr>
            <a:spLocks noGrp="1"/>
          </p:cNvSpPr>
          <p:nvPr>
            <p:ph type="sldNum" sz="quarter" idx="10"/>
          </p:nvPr>
        </p:nvSpPr>
        <p:spPr/>
        <p:txBody>
          <a:bodyPr/>
          <a:lstStyle/>
          <a:p>
            <a:fld id="{5C8365CF-4FCB-47F5-B2AD-634D86705991}"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171022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 6: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r>
              <a:rPr lang="en-US" sz="2400" dirty="0"/>
              <a:t>Can</a:t>
            </a:r>
            <a:r>
              <a:rPr lang="en-US" sz="2400" baseline="0" dirty="0"/>
              <a:t>’t have legs wider than shoulder, can’t have stick horizontal to ground.</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677024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No two shakes!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One step on Faceoff!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This rule applies when a player loses his crosse and the ball remains in or under the head of the crosse.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New rule on faceoff</a:t>
            </a:r>
            <a:r>
              <a:rPr lang="en-US" sz="2400" b="0" baseline="0" dirty="0"/>
              <a:t> this year;  player gets one step if they come up with the ball in back of crosse. </a:t>
            </a:r>
            <a:endParaRPr lang="en-US" sz="2400" b="0" dirty="0"/>
          </a:p>
          <a:p>
            <a:endParaRPr lang="en-US" sz="2400" b="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776120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Immediate whistle</a:t>
            </a:r>
            <a:r>
              <a:rPr lang="en-US" sz="2400" baseline="0" dirty="0"/>
              <a:t> for ball in crosse on ground.  </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620760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Is this withholding?</a:t>
            </a:r>
            <a:r>
              <a:rPr lang="en-US" sz="2400" baseline="0" dirty="0"/>
              <a:t> Or Holding?</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14292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Kitchen sink.  When in doubt on a technical foul use this signal. Mouthpiece new rule and POE.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This is a go to signal if you can’t remember</a:t>
            </a:r>
            <a:r>
              <a:rPr lang="en-US" sz="2400" baseline="0" dirty="0">
                <a:solidFill>
                  <a:prstClr val="black"/>
                </a:solidFill>
              </a:rPr>
              <a:t> one for a technical foul</a:t>
            </a:r>
            <a:endParaRPr lang="en-US" sz="2400" dirty="0">
              <a:solidFill>
                <a:prstClr val="black"/>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Two or more requests for equipment or long pole count that fails to find a violation, charge T.O.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a:t>6.5.2b4 (NEW) – Exchange crosses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endParaRPr>
          </a:p>
          <a:p>
            <a:r>
              <a:rPr lang="en-US" sz="1200" b="1" kern="1200" dirty="0">
                <a:solidFill>
                  <a:schemeClr val="tx1"/>
                </a:solidFill>
                <a:effectLst/>
                <a:latin typeface="+mn-lt"/>
                <a:ea typeface="+mn-ea"/>
                <a:cs typeface="+mn-cs"/>
              </a:rPr>
              <a:t>ART. 2… </a:t>
            </a:r>
            <a:r>
              <a:rPr lang="en-US" sz="1200" kern="1200" dirty="0">
                <a:solidFill>
                  <a:schemeClr val="tx1"/>
                </a:solidFill>
                <a:effectLst/>
                <a:latin typeface="+mn-lt"/>
                <a:ea typeface="+mn-ea"/>
                <a:cs typeface="+mn-cs"/>
              </a:rPr>
              <a:t>b. Illegal actions with crosse – A player shall not:…</a:t>
            </a:r>
          </a:p>
          <a:p>
            <a:r>
              <a:rPr lang="en-US" sz="1200" u="sng" kern="1200" dirty="0">
                <a:solidFill>
                  <a:schemeClr val="tx1"/>
                </a:solidFill>
                <a:effectLst/>
                <a:latin typeface="+mn-lt"/>
                <a:ea typeface="+mn-ea"/>
                <a:cs typeface="+mn-cs"/>
              </a:rPr>
              <a:t>4. Exchange his crosse with that of a teammate during live play while the ball is in either crosse.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Prevents a potentially dangerous play that could result in a shot released toward an unsuspecting and unprepared goalkeeper.</a:t>
            </a:r>
          </a:p>
          <a:p>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endParaRPr>
          </a:p>
          <a:p>
            <a:endParaRPr lang="en-US" sz="1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202345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participation mean?  Setting a pick, pushing, body contact.  </a:t>
            </a:r>
          </a:p>
          <a:p>
            <a:endParaRPr lang="en-US" dirty="0"/>
          </a:p>
          <a:p>
            <a:r>
              <a:rPr lang="en-US" dirty="0"/>
              <a:t>Running to get crosse is not in and of itself participation. </a:t>
            </a:r>
          </a:p>
        </p:txBody>
      </p:sp>
      <p:sp>
        <p:nvSpPr>
          <p:cNvPr id="4" name="Slide Number Placeholder 3"/>
          <p:cNvSpPr>
            <a:spLocks noGrp="1"/>
          </p:cNvSpPr>
          <p:nvPr>
            <p:ph type="sldNum" sz="quarter" idx="5"/>
          </p:nvPr>
        </p:nvSpPr>
        <p:spPr/>
        <p:txBody>
          <a:bodyPr/>
          <a:lstStyle/>
          <a:p>
            <a:fld id="{1D8B68FE-ED83-4FAC-A2D2-07AAC3EB1C79}" type="slidenum">
              <a:rPr lang="en-US" smtClean="0"/>
              <a:t>27</a:t>
            </a:fld>
            <a:endParaRPr lang="en-US"/>
          </a:p>
        </p:txBody>
      </p:sp>
    </p:spTree>
    <p:extLst>
      <p:ext uri="{BB962C8B-B14F-4D97-AF65-F5344CB8AC3E}">
        <p14:creationId xmlns:p14="http://schemas.microsoft.com/office/powerpoint/2010/main" val="246158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b="1" kern="1200" dirty="0">
                <a:solidFill>
                  <a:schemeClr val="tx1"/>
                </a:solidFill>
                <a:effectLst/>
                <a:latin typeface="+mn-lt"/>
                <a:ea typeface="+mn-ea"/>
                <a:cs typeface="+mn-cs"/>
              </a:rPr>
              <a:t>This years rules specifically state that no player is allowed to</a:t>
            </a:r>
            <a:endParaRPr lang="en-US" sz="2800" kern="1200" dirty="0">
              <a:solidFill>
                <a:schemeClr val="tx1"/>
              </a:solidFill>
              <a:effectLst/>
              <a:latin typeface="+mn-lt"/>
              <a:ea typeface="+mn-ea"/>
              <a:cs typeface="+mn-cs"/>
            </a:endParaRPr>
          </a:p>
          <a:p>
            <a:r>
              <a:rPr lang="en-US" sz="2800" u="sng" kern="1200" dirty="0">
                <a:solidFill>
                  <a:schemeClr val="tx1"/>
                </a:solidFill>
                <a:effectLst/>
                <a:latin typeface="+mn-lt"/>
                <a:ea typeface="+mn-ea"/>
                <a:cs typeface="+mn-cs"/>
              </a:rPr>
              <a:t>exchange his crosse with that of a teammate during live play while the ball is in either crosse.</a:t>
            </a:r>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 </a:t>
            </a:r>
          </a:p>
          <a:p>
            <a:r>
              <a:rPr lang="en-US" sz="2800" b="1" kern="1200" dirty="0">
                <a:solidFill>
                  <a:schemeClr val="tx1"/>
                </a:solidFill>
                <a:effectLst/>
                <a:latin typeface="+mn-lt"/>
                <a:ea typeface="+mn-ea"/>
                <a:cs typeface="+mn-cs"/>
              </a:rPr>
              <a:t>The committee wanted to</a:t>
            </a:r>
            <a:r>
              <a:rPr lang="en-US" sz="2800" kern="1200" dirty="0">
                <a:solidFill>
                  <a:schemeClr val="tx1"/>
                </a:solidFill>
                <a:effectLst/>
                <a:latin typeface="+mn-lt"/>
                <a:ea typeface="+mn-ea"/>
                <a:cs typeface="+mn-cs"/>
              </a:rPr>
              <a:t> prevent a potentially dangerous play that could result in a shot released toward an unsuspecting and unprepared goalkeeper.</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The “hidden ball trick” remains a legal play as long as the crosses are not exchanged with the ball in one of the crosses possession </a:t>
            </a:r>
          </a:p>
          <a:p>
            <a:endParaRPr lang="en-US" sz="2800" dirty="0"/>
          </a:p>
        </p:txBody>
      </p:sp>
      <p:sp>
        <p:nvSpPr>
          <p:cNvPr id="4" name="Slide Number Placeholder 3"/>
          <p:cNvSpPr>
            <a:spLocks noGrp="1"/>
          </p:cNvSpPr>
          <p:nvPr>
            <p:ph type="sldNum" sz="quarter" idx="10"/>
          </p:nvPr>
        </p:nvSpPr>
        <p:spPr/>
        <p:txBody>
          <a:bodyPr/>
          <a:lstStyle/>
          <a:p>
            <a:fld id="{03DDAD16-50DA-43E3-BC96-2660E000B36E}" type="slidenum">
              <a:rPr lang="en-US" smtClean="0"/>
              <a:t>29</a:t>
            </a:fld>
            <a:endParaRPr lang="en-US" dirty="0"/>
          </a:p>
        </p:txBody>
      </p:sp>
    </p:spTree>
    <p:extLst>
      <p:ext uri="{BB962C8B-B14F-4D97-AF65-F5344CB8AC3E}">
        <p14:creationId xmlns:p14="http://schemas.microsoft.com/office/powerpoint/2010/main" val="1342923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Failure to advance on ten, twenty</a:t>
            </a:r>
            <a:r>
              <a:rPr lang="en-US" sz="2400" baseline="0" dirty="0"/>
              <a:t> count.  </a:t>
            </a:r>
          </a:p>
          <a:p>
            <a:r>
              <a:rPr lang="en-US" sz="2400" baseline="0" dirty="0"/>
              <a:t>Ball that touches the line or the attack box is in and ends the count.  You don’t need possession to end a count.</a:t>
            </a:r>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98761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Need</a:t>
            </a:r>
            <a:r>
              <a:rPr lang="en-US" sz="2400" baseline="0" dirty="0"/>
              <a:t> to have too many! Advantage </a:t>
            </a:r>
          </a:p>
          <a:p>
            <a:r>
              <a:rPr lang="en-US" sz="2400" baseline="0" dirty="0"/>
              <a:t>Count A, then B; ignore goalie. If A offsides WHISTLE, if B FDSW</a:t>
            </a:r>
          </a:p>
          <a:p>
            <a:r>
              <a:rPr lang="en-US" sz="2400" baseline="0" dirty="0"/>
              <a:t>Too few (see diagram) is fine.</a:t>
            </a:r>
          </a:p>
          <a:p>
            <a:endParaRPr lang="en-US" sz="2400" baseline="0"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89491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Judgment call for stalling:</a:t>
            </a:r>
          </a:p>
          <a:p>
            <a:endParaRPr lang="en-US" sz="2400" dirty="0"/>
          </a:p>
          <a:p>
            <a:pPr marL="342900" indent="-342900">
              <a:buFont typeface="Arial" panose="020B0604020202020204" pitchFamily="34" charset="0"/>
              <a:buChar char="•"/>
            </a:pPr>
            <a:r>
              <a:rPr lang="en-US" sz="2400" dirty="0"/>
              <a:t>Change in offense (situational)</a:t>
            </a:r>
          </a:p>
          <a:p>
            <a:pPr marL="342900" indent="-342900">
              <a:buFont typeface="Arial" panose="020B0604020202020204" pitchFamily="34" charset="0"/>
              <a:buChar char="•"/>
            </a:pPr>
            <a:r>
              <a:rPr lang="en-US" sz="2400" dirty="0"/>
              <a:t>Passing on open shots</a:t>
            </a:r>
          </a:p>
          <a:p>
            <a:pPr marL="342900" indent="-342900">
              <a:buFont typeface="Arial" panose="020B0604020202020204" pitchFamily="34" charset="0"/>
              <a:buChar char="•"/>
            </a:pPr>
            <a:r>
              <a:rPr lang="en-US" sz="2400" dirty="0"/>
              <a:t>Wasting time after subs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Silent play on</a:t>
            </a:r>
          </a:p>
          <a:p>
            <a:pPr marL="342900" indent="-342900">
              <a:buFont typeface="Arial" panose="020B0604020202020204" pitchFamily="34" charset="0"/>
              <a:buChar char="•"/>
            </a:pPr>
            <a:r>
              <a:rPr lang="en-US" sz="2400" dirty="0"/>
              <a:t>Delay of game is signal for failure.</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99609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prstClr val="black"/>
                </a:solidFill>
              </a:rPr>
              <a:t>A term used during a loose ball, such as when Team A is told to keep it in, and the ball leaves the goal area. </a:t>
            </a:r>
          </a:p>
          <a:p>
            <a:endParaRPr lang="en-US" sz="2400" dirty="0">
              <a:solidFill>
                <a:prstClr val="black"/>
              </a:solidFill>
            </a:endParaRPr>
          </a:p>
          <a:p>
            <a:r>
              <a:rPr lang="en-US" sz="2400" dirty="0">
                <a:solidFill>
                  <a:prstClr val="black"/>
                </a:solidFill>
              </a:rPr>
              <a:t>In such a case, rather than blowing the whistle IMMEDIATELY, you let team B run with the ball if they get it and go on a fast break. If however team A gets the ball, or even contests for it, you apply the "disadvantage" portion and blow the whistle, awarding the ball to team B. </a:t>
            </a:r>
          </a:p>
          <a:p>
            <a:endParaRPr lang="en-US" sz="2400" dirty="0"/>
          </a:p>
        </p:txBody>
      </p:sp>
      <p:sp>
        <p:nvSpPr>
          <p:cNvPr id="4" name="Slide Number Placeholder 3"/>
          <p:cNvSpPr>
            <a:spLocks noGrp="1"/>
          </p:cNvSpPr>
          <p:nvPr>
            <p:ph type="sldNum" sz="quarter" idx="10"/>
          </p:nvPr>
        </p:nvSpPr>
        <p:spPr/>
        <p:txBody>
          <a:bodyPr/>
          <a:lstStyle/>
          <a:p>
            <a:fld id="{0D141D0A-D503-4266-A829-DE55BC63347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33210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t>Must cross and touch:</a:t>
            </a:r>
            <a:r>
              <a:rPr lang="en-US" sz="2400" baseline="0" dirty="0"/>
              <a:t> not a plane.</a:t>
            </a:r>
          </a:p>
          <a:p>
            <a:pPr marL="171450" lvl="1" indent="0">
              <a:buFont typeface="Arial" panose="020B0604020202020204" pitchFamily="34" charset="0"/>
              <a:buNone/>
            </a:pPr>
            <a:endParaRPr lang="en-US" sz="2400" dirty="0"/>
          </a:p>
          <a:p>
            <a:pPr marL="171450" lvl="1" indent="0">
              <a:buFont typeface="Arial" panose="020B0604020202020204" pitchFamily="34" charset="0"/>
              <a:buNone/>
            </a:pPr>
            <a:r>
              <a:rPr lang="en-US" sz="2400" dirty="0"/>
              <a:t>Treat as a play on if defense likely to gain possession and advantage.</a:t>
            </a:r>
          </a:p>
          <a:p>
            <a:pPr marL="171450" lvl="1" indent="0">
              <a:buFont typeface="Arial" panose="020B0604020202020204" pitchFamily="34" charset="0"/>
              <a:buNone/>
            </a:pPr>
            <a:endParaRPr lang="en-US" sz="2400" dirty="0"/>
          </a:p>
          <a:p>
            <a:pPr marL="171450" lvl="1" indent="0">
              <a:buFont typeface="Arial" panose="020B0604020202020204" pitchFamily="34" charset="0"/>
              <a:buNone/>
            </a:pPr>
            <a:r>
              <a:rPr lang="en-US" sz="2400" dirty="0"/>
              <a:t>Even in U 9 and U 11 games where there is no requirement to touch it in.</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527400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Must cross and touch:</a:t>
            </a:r>
            <a:r>
              <a:rPr lang="en-US" baseline="0" dirty="0"/>
              <a:t> not a plane.</a:t>
            </a:r>
          </a:p>
          <a:p>
            <a:pPr marL="171450" lvl="1" indent="0">
              <a:buFont typeface="Arial" panose="020B0604020202020204" pitchFamily="34" charset="0"/>
              <a:buNone/>
            </a:pPr>
            <a:endParaRPr lang="en-US" dirty="0"/>
          </a:p>
          <a:p>
            <a:pPr marL="171450" lvl="1" indent="0">
              <a:buFont typeface="Arial" panose="020B0604020202020204" pitchFamily="34" charset="0"/>
              <a:buNone/>
            </a:pPr>
            <a:r>
              <a:rPr lang="en-US" dirty="0"/>
              <a:t>Treat as a play on if defense likely to gain possession and advantage.</a:t>
            </a:r>
          </a:p>
          <a:p>
            <a:pPr marL="171450" lvl="1" indent="0">
              <a:buFont typeface="Arial" panose="020B0604020202020204" pitchFamily="34" charset="0"/>
              <a:buNone/>
            </a:pPr>
            <a:endParaRPr lang="en-US" dirty="0"/>
          </a:p>
          <a:p>
            <a:pPr marL="171450" lvl="1" indent="0">
              <a:buFont typeface="Arial" panose="020B0604020202020204" pitchFamily="34" charset="0"/>
              <a:buNone/>
            </a:pPr>
            <a:r>
              <a:rPr lang="en-US" dirty="0"/>
              <a:t>Silence = over and back as far as your partner knows.</a:t>
            </a:r>
          </a:p>
          <a:p>
            <a:pPr marL="17145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08352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Team A may bat kick but not possess.</a:t>
            </a:r>
          </a:p>
          <a:p>
            <a:r>
              <a:rPr lang="en-US" sz="2400" dirty="0"/>
              <a:t>Ball must touch;</a:t>
            </a:r>
            <a:r>
              <a:rPr lang="en-US" sz="2400" baseline="0" dirty="0"/>
              <a:t> not a plane.</a:t>
            </a:r>
          </a:p>
          <a:p>
            <a:r>
              <a:rPr lang="en-US" sz="2400" baseline="0" dirty="0"/>
              <a:t>Hands wide means I need help!</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14245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Goal Keeper</a:t>
            </a:r>
            <a:r>
              <a:rPr lang="en-US" sz="2400" baseline="0" dirty="0"/>
              <a:t> may not touch the ball outside of the crease with his hand EVEN if he is within the crease!</a:t>
            </a:r>
            <a:endParaRPr lang="en-US" sz="2400" dirty="0"/>
          </a:p>
        </p:txBody>
      </p:sp>
      <p:sp>
        <p:nvSpPr>
          <p:cNvPr id="4" name="Slide Number Placeholder 3"/>
          <p:cNvSpPr>
            <a:spLocks noGrp="1"/>
          </p:cNvSpPr>
          <p:nvPr>
            <p:ph type="sldNum" sz="quarter" idx="10"/>
          </p:nvPr>
        </p:nvSpPr>
        <p:spPr/>
        <p:txBody>
          <a:bodyPr/>
          <a:lstStyle/>
          <a:p>
            <a:fld id="{5D19160B-3093-4849-A68D-EB67892984C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781771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B68FE-ED83-4FAC-A2D2-07AAC3EB1C79}" type="slidenum">
              <a:rPr lang="en-US" smtClean="0"/>
              <a:t>37</a:t>
            </a:fld>
            <a:endParaRPr lang="en-US"/>
          </a:p>
        </p:txBody>
      </p:sp>
    </p:spTree>
    <p:extLst>
      <p:ext uri="{BB962C8B-B14F-4D97-AF65-F5344CB8AC3E}">
        <p14:creationId xmlns:p14="http://schemas.microsoft.com/office/powerpoint/2010/main" val="4153690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pPr marL="0" lvl="1"/>
            <a:r>
              <a:rPr lang="en-US" sz="2400" dirty="0"/>
              <a:t>In settled situation, On official signals ball ready for play, resume play in 5 seconds or immediately if player outside goal area, no player within 5 yards of ball and officials in position.  </a:t>
            </a:r>
            <a:r>
              <a:rPr lang="en-US" sz="2400" dirty="0">
                <a:cs typeface="Arial" charset="0"/>
              </a:rPr>
              <a:t>Make eye-contact prior to restart before face-offs and after penalties, timeouts, and sideline horns. </a:t>
            </a:r>
            <a:r>
              <a:rPr lang="en-US" sz="2400" dirty="0"/>
              <a:t>If ball within goal area, move laterally outside area.  Always give goalie 5 seconds to re-enter crease. If the restart is to be within 10 yards of the centerline on the bench side, move the ball 5 yards from the sideline.</a:t>
            </a:r>
            <a:br>
              <a:rPr lang="en-US" sz="2400" dirty="0"/>
            </a:br>
            <a:endParaRPr lang="en-US" sz="2400" dirty="0"/>
          </a:p>
          <a:p>
            <a:pPr marL="0" lvl="1"/>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ln w="11430"/>
                <a:solidFill>
                  <a:srgbClr val="FFFF00"/>
                </a:solidFill>
                <a:effectLst>
                  <a:outerShdw blurRad="50800" dist="39000" dir="5460000" algn="tl">
                    <a:srgbClr val="000000">
                      <a:alpha val="38000"/>
                    </a:srgbClr>
                  </a:outerShdw>
                </a:effectLst>
              </a:rPr>
              <a:t>No player, A or B, within 5 yards.</a:t>
            </a:r>
          </a:p>
          <a:p>
            <a:endParaRPr lang="en-US" sz="2400" dirty="0"/>
          </a:p>
          <a:p>
            <a:r>
              <a:rPr lang="en-US" sz="2400" dirty="0"/>
              <a:t>Even amongst some of the more recent shooting string specs and shot clock implementations, the banning of "The Armadillo" will remain one of the most memorable rule changes ever in the history of lacrosse.  Drummed up by Coach Jack Emmer during his time at Washington &amp; Lee, the play was intended to level the playing field, so to speak, between W&amp;L and a far more talented UNC team in 1982.</a:t>
            </a:r>
          </a:p>
          <a:p>
            <a:pPr marL="0" lvl="1"/>
            <a:r>
              <a:rPr lang="en-US" sz="2400" dirty="0"/>
              <a:t>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endParaRPr lang="en-US" sz="2400" dirty="0"/>
          </a:p>
          <a:p>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386165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Half Bird.</a:t>
            </a:r>
            <a:r>
              <a:rPr lang="en-US" baseline="0" dirty="0"/>
              <a:t> </a:t>
            </a:r>
          </a:p>
          <a:p>
            <a:endParaRPr lang="en-US" baseline="0" dirty="0"/>
          </a:p>
          <a:p>
            <a:r>
              <a:rPr lang="en-US" sz="1200" dirty="0">
                <a:solidFill>
                  <a:prstClr val="black"/>
                </a:solidFill>
              </a:rPr>
              <a:t>e.g. Foul language by anyone officially associated with a team, on the field or sidelines, merits at least a conduct penalty.</a:t>
            </a:r>
            <a:br>
              <a:rPr lang="en-US" sz="1200" dirty="0">
                <a:solidFill>
                  <a:prstClr val="black"/>
                </a:solidFill>
              </a:rPr>
            </a:br>
            <a:endParaRPr lang="en-US"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819333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B993ED-E29D-4679-BBCE-7A289AB35681}" type="slidenum">
              <a:rPr lang="en-US" smtClean="0"/>
              <a:t>41</a:t>
            </a:fld>
            <a:endParaRPr lang="en-US"/>
          </a:p>
        </p:txBody>
      </p:sp>
    </p:spTree>
    <p:extLst>
      <p:ext uri="{BB962C8B-B14F-4D97-AF65-F5344CB8AC3E}">
        <p14:creationId xmlns:p14="http://schemas.microsoft.com/office/powerpoint/2010/main" val="330744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Rule 6: 3</a:t>
            </a:r>
          </a:p>
          <a:p>
            <a:endParaRPr lang="en-US" sz="2400" dirty="0"/>
          </a:p>
          <a:p>
            <a:r>
              <a:rPr lang="en-US" sz="2400" baseline="0" dirty="0"/>
              <a:t>More than simply grabbing.  Impeding. Think basketball and equal pressure.  If a player is moving in the direction he wants to go, it is not holding.  Defender is entitled to his space.  Sudden or unexpected movement, steering are good indicators of holding.</a:t>
            </a:r>
          </a:p>
          <a:p>
            <a:endParaRPr lang="en-US" sz="2400" baseline="0" dirty="0"/>
          </a:p>
          <a:p>
            <a:r>
              <a:rPr lang="en-US" sz="2400" baseline="0" dirty="0"/>
              <a:t>By rule, touching the back with the free hand while checking is holding.</a:t>
            </a:r>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32862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ART. 2… </a:t>
            </a:r>
            <a:r>
              <a:rPr lang="en-US" sz="1200" u="sng" kern="1200" dirty="0">
                <a:solidFill>
                  <a:schemeClr val="tx1"/>
                </a:solidFill>
                <a:effectLst/>
                <a:latin typeface="+mn-lt"/>
                <a:ea typeface="+mn-ea"/>
                <a:cs typeface="+mn-cs"/>
              </a:rPr>
              <a:t>a. Use the portion of the handle that is between his hands to hold an opponent, when his hands are more than shoulder width apart.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ART. 3… </a:t>
            </a:r>
            <a:r>
              <a:rPr lang="en-US" sz="1200" u="sng" kern="1200" dirty="0">
                <a:solidFill>
                  <a:schemeClr val="tx1"/>
                </a:solidFill>
                <a:effectLst/>
                <a:latin typeface="+mn-lt"/>
                <a:ea typeface="+mn-ea"/>
                <a:cs typeface="+mn-cs"/>
              </a:rPr>
              <a:t>e. Use the portion of the handle that is between his hands, which are no more than shoulder-width apart, to hold an opponent on the torso with no more than equal pressure and no thrusting motion.</a:t>
            </a:r>
            <a:r>
              <a:rPr lang="en-US" sz="1200"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Clarifies legal and illegal holds to an opponent. </a:t>
            </a:r>
            <a:endParaRPr lang="en-US" dirty="0"/>
          </a:p>
        </p:txBody>
      </p:sp>
      <p:sp>
        <p:nvSpPr>
          <p:cNvPr id="4" name="Slide Number Placeholder 3"/>
          <p:cNvSpPr>
            <a:spLocks noGrp="1"/>
          </p:cNvSpPr>
          <p:nvPr>
            <p:ph type="sldNum" sz="quarter" idx="10"/>
          </p:nvPr>
        </p:nvSpPr>
        <p:spPr/>
        <p:txBody>
          <a:bodyPr/>
          <a:lstStyle/>
          <a:p>
            <a:fld id="{03DDAD16-50DA-43E3-BC96-2660E000B36E}" type="slidenum">
              <a:rPr lang="en-US" smtClean="0"/>
              <a:t>5</a:t>
            </a:fld>
            <a:endParaRPr lang="en-US" dirty="0"/>
          </a:p>
        </p:txBody>
      </p:sp>
    </p:spTree>
    <p:extLst>
      <p:ext uri="{BB962C8B-B14F-4D97-AF65-F5344CB8AC3E}">
        <p14:creationId xmlns:p14="http://schemas.microsoft.com/office/powerpoint/2010/main" val="221174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e.g. of equal</a:t>
            </a:r>
            <a:r>
              <a:rPr lang="en-US" sz="2400" baseline="0" dirty="0"/>
              <a:t> pressure.</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590583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Contact that is not serious or dangerous i.e. not safety, is sometimes called holding.  This is because the payer is disadvantaged by the contacts (e.g. changes eye line)</a:t>
            </a:r>
            <a:r>
              <a:rPr lang="en-US" sz="2400" baseline="0" dirty="0"/>
              <a:t> and it looks bad (i.e. obvious) so folks want something called.</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283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buNone/>
            </a:pPr>
            <a:r>
              <a:rPr lang="en-US" sz="2400" dirty="0"/>
              <a:t>Pushing is legal</a:t>
            </a:r>
            <a:br>
              <a:rPr lang="en-US" sz="2400" dirty="0"/>
            </a:br>
            <a:endParaRPr lang="en-US" sz="2400" dirty="0"/>
          </a:p>
          <a:p>
            <a:pPr marL="742950" indent="-342900">
              <a:buFont typeface="Arial" panose="020B0604020202020204" pitchFamily="34" charset="0"/>
              <a:buChar char="•"/>
            </a:pPr>
            <a:r>
              <a:rPr lang="en-US" sz="2400" dirty="0"/>
              <a:t>closed hand, shoulder, or forearm</a:t>
            </a:r>
          </a:p>
          <a:p>
            <a:pPr marL="742950" indent="-342900">
              <a:buFont typeface="Arial" panose="020B0604020202020204" pitchFamily="34" charset="0"/>
              <a:buChar char="•"/>
            </a:pPr>
            <a:r>
              <a:rPr lang="en-US" sz="2400" dirty="0"/>
              <a:t>both hands on the crosse</a:t>
            </a:r>
          </a:p>
          <a:p>
            <a:pPr marL="742950" indent="-342900">
              <a:buFont typeface="Arial" panose="020B0604020202020204" pitchFamily="34" charset="0"/>
              <a:buChar char="•"/>
            </a:pPr>
            <a:r>
              <a:rPr lang="en-US" sz="2400" dirty="0"/>
              <a:t>from the front or side </a:t>
            </a:r>
          </a:p>
          <a:p>
            <a:pPr marL="742950" indent="-342900">
              <a:buFont typeface="Arial" panose="020B0604020202020204" pitchFamily="34" charset="0"/>
              <a:buChar char="•"/>
            </a:pPr>
            <a:r>
              <a:rPr lang="en-US" sz="2400" dirty="0"/>
              <a:t>when the opponent is in possession </a:t>
            </a:r>
          </a:p>
          <a:p>
            <a:pPr marL="742950" indent="-342900">
              <a:buFont typeface="Arial" panose="020B0604020202020204" pitchFamily="34" charset="0"/>
              <a:buChar char="•"/>
            </a:pPr>
            <a:r>
              <a:rPr lang="en-US" sz="2400" dirty="0"/>
              <a:t>or within 5 yards of a loose ball. </a:t>
            </a:r>
          </a:p>
          <a:p>
            <a:endParaRPr lang="en-US" sz="2400" b="1" dirty="0"/>
          </a:p>
          <a:p>
            <a:r>
              <a:rPr lang="en-US" sz="2400" b="1" dirty="0"/>
              <a:t>Rule 6: 9 NOT from BEHIND!</a:t>
            </a:r>
          </a:p>
          <a:p>
            <a:endParaRPr lang="en-US" sz="2400" b="1" dirty="0"/>
          </a:p>
          <a:p>
            <a:r>
              <a:rPr lang="en-US" sz="2400" dirty="0"/>
              <a:t>Where this foul occurs</a:t>
            </a:r>
            <a:r>
              <a:rPr lang="en-US" sz="2400" baseline="0" dirty="0"/>
              <a:t> is often the determining factor.  </a:t>
            </a:r>
          </a:p>
          <a:p>
            <a:endParaRPr lang="en-US" sz="2400" dirty="0"/>
          </a:p>
          <a:p>
            <a:pPr marL="342900" indent="-342900">
              <a:buFont typeface="Arial" panose="020B0604020202020204" pitchFamily="34" charset="0"/>
              <a:buChar char="•"/>
            </a:pPr>
            <a:r>
              <a:rPr lang="en-US" sz="2400" dirty="0"/>
              <a:t>Midfield</a:t>
            </a:r>
          </a:p>
          <a:p>
            <a:pPr marL="342900" indent="-342900">
              <a:buFont typeface="Arial" panose="020B0604020202020204" pitchFamily="34" charset="0"/>
              <a:buChar char="•"/>
            </a:pPr>
            <a:r>
              <a:rPr lang="en-US" sz="2400" dirty="0"/>
              <a:t>Sideline</a:t>
            </a:r>
          </a:p>
          <a:p>
            <a:pPr marL="342900" indent="-342900">
              <a:buFont typeface="Arial" panose="020B0604020202020204" pitchFamily="34" charset="0"/>
              <a:buChar char="•"/>
            </a:pPr>
            <a:r>
              <a:rPr lang="en-US" sz="2400" dirty="0"/>
              <a:t>Crease</a:t>
            </a:r>
          </a:p>
          <a:p>
            <a:pPr marL="342900" indent="-342900">
              <a:buFont typeface="Arial" panose="020B0604020202020204" pitchFamily="34" charset="0"/>
              <a:buChar char="•"/>
            </a:pPr>
            <a:r>
              <a:rPr lang="en-US" sz="2400" dirty="0"/>
              <a:t>Going to Goal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BB officials: NOT two hands!</a:t>
            </a:r>
          </a:p>
          <a:p>
            <a:endParaRPr lang="en-US" sz="2400" b="1"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904476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buNone/>
            </a:pPr>
            <a:r>
              <a:rPr lang="en-US" sz="2400" dirty="0"/>
              <a:t>Pushing is legal</a:t>
            </a:r>
            <a:br>
              <a:rPr lang="en-US" sz="2400" dirty="0"/>
            </a:br>
            <a:endParaRPr lang="en-US" sz="2400" dirty="0"/>
          </a:p>
          <a:p>
            <a:pPr marL="742950" indent="-342900">
              <a:buFont typeface="Arial" panose="020B0604020202020204" pitchFamily="34" charset="0"/>
              <a:buChar char="•"/>
            </a:pPr>
            <a:r>
              <a:rPr lang="en-US" sz="2400" dirty="0"/>
              <a:t>closed hand, shoulder, or forearm</a:t>
            </a:r>
          </a:p>
          <a:p>
            <a:pPr marL="742950" indent="-342900">
              <a:buFont typeface="Arial" panose="020B0604020202020204" pitchFamily="34" charset="0"/>
              <a:buChar char="•"/>
            </a:pPr>
            <a:r>
              <a:rPr lang="en-US" sz="2400" dirty="0"/>
              <a:t>both hands on the crosse</a:t>
            </a:r>
          </a:p>
          <a:p>
            <a:pPr marL="742950" indent="-342900">
              <a:buFont typeface="Arial" panose="020B0604020202020204" pitchFamily="34" charset="0"/>
              <a:buChar char="•"/>
            </a:pPr>
            <a:r>
              <a:rPr lang="en-US" sz="2400" dirty="0"/>
              <a:t>from the front or side </a:t>
            </a:r>
          </a:p>
          <a:p>
            <a:pPr marL="742950" indent="-342900">
              <a:buFont typeface="Arial" panose="020B0604020202020204" pitchFamily="34" charset="0"/>
              <a:buChar char="•"/>
            </a:pPr>
            <a:r>
              <a:rPr lang="en-US" sz="2400" dirty="0"/>
              <a:t>when the opponent is in possession </a:t>
            </a:r>
          </a:p>
          <a:p>
            <a:pPr marL="742950" indent="-342900">
              <a:buFont typeface="Arial" panose="020B0604020202020204" pitchFamily="34" charset="0"/>
              <a:buChar char="•"/>
            </a:pPr>
            <a:r>
              <a:rPr lang="en-US" sz="2400" dirty="0"/>
              <a:t>or within 5 yards of a loose ball. </a:t>
            </a:r>
          </a:p>
          <a:p>
            <a:endParaRPr lang="en-US" sz="2400" b="1" dirty="0"/>
          </a:p>
          <a:p>
            <a:r>
              <a:rPr lang="en-US" sz="2400" b="1" dirty="0"/>
              <a:t>Rule 6: 9 NOT from BEHIND!</a:t>
            </a:r>
          </a:p>
          <a:p>
            <a:endParaRPr lang="en-US" sz="2400" b="1" dirty="0"/>
          </a:p>
          <a:p>
            <a:r>
              <a:rPr lang="en-US" sz="2400" dirty="0"/>
              <a:t>Where this foul occurs</a:t>
            </a:r>
            <a:r>
              <a:rPr lang="en-US" sz="2400" baseline="0" dirty="0"/>
              <a:t> is often the determining factor.  </a:t>
            </a:r>
          </a:p>
          <a:p>
            <a:endParaRPr lang="en-US" sz="2400" dirty="0"/>
          </a:p>
          <a:p>
            <a:pPr marL="342900" indent="-342900">
              <a:buFont typeface="Arial" panose="020B0604020202020204" pitchFamily="34" charset="0"/>
              <a:buChar char="•"/>
            </a:pPr>
            <a:r>
              <a:rPr lang="en-US" sz="2400" dirty="0"/>
              <a:t>Midfield</a:t>
            </a:r>
          </a:p>
          <a:p>
            <a:pPr marL="342900" indent="-342900">
              <a:buFont typeface="Arial" panose="020B0604020202020204" pitchFamily="34" charset="0"/>
              <a:buChar char="•"/>
            </a:pPr>
            <a:r>
              <a:rPr lang="en-US" sz="2400" dirty="0"/>
              <a:t>Sideline</a:t>
            </a:r>
          </a:p>
          <a:p>
            <a:pPr marL="342900" indent="-342900">
              <a:buFont typeface="Arial" panose="020B0604020202020204" pitchFamily="34" charset="0"/>
              <a:buChar char="•"/>
            </a:pPr>
            <a:r>
              <a:rPr lang="en-US" sz="2400" dirty="0"/>
              <a:t>Crease</a:t>
            </a:r>
          </a:p>
          <a:p>
            <a:pPr marL="342900" indent="-342900">
              <a:buFont typeface="Arial" panose="020B0604020202020204" pitchFamily="34" charset="0"/>
              <a:buChar char="•"/>
            </a:pPr>
            <a:r>
              <a:rPr lang="en-US" sz="2400" dirty="0"/>
              <a:t>Going to Goal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BB officials: NOT two hands!</a:t>
            </a:r>
          </a:p>
          <a:p>
            <a:endParaRPr lang="en-US" sz="2400" b="1" dirty="0"/>
          </a:p>
        </p:txBody>
      </p:sp>
      <p:sp>
        <p:nvSpPr>
          <p:cNvPr id="4" name="Slide Number Placeholder 3"/>
          <p:cNvSpPr>
            <a:spLocks noGrp="1"/>
          </p:cNvSpPr>
          <p:nvPr>
            <p:ph type="sldNum" sz="quarter" idx="10"/>
          </p:nvPr>
        </p:nvSpPr>
        <p:spPr/>
        <p:txBody>
          <a:bodyPr/>
          <a:lstStyle/>
          <a:p>
            <a:fld id="{5C8365CF-4FCB-47F5-B2AD-634D8670599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81468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84630C-5701-BC4D-B904-8AA4AEE362E2}"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160633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84630C-5701-BC4D-B904-8AA4AEE362E2}"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50946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84630C-5701-BC4D-B904-8AA4AEE362E2}"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505978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904A8D-5465-3D49-A682-AAB4021C0C67}"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359306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04A8D-5465-3D49-A682-AAB4021C0C67}"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146733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904A8D-5465-3D49-A682-AAB4021C0C67}"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840438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904A8D-5465-3D49-A682-AAB4021C0C67}" type="datetimeFigureOut">
              <a:rPr lang="en-US" smtClean="0"/>
              <a:t>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1256057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904A8D-5465-3D49-A682-AAB4021C0C67}" type="datetimeFigureOut">
              <a:rPr lang="en-US" smtClean="0"/>
              <a:t>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798118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904A8D-5465-3D49-A682-AAB4021C0C67}" type="datetimeFigureOut">
              <a:rPr lang="en-US" smtClean="0"/>
              <a:t>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802199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04A8D-5465-3D49-A682-AAB4021C0C67}" type="datetimeFigureOut">
              <a:rPr lang="en-US" smtClean="0"/>
              <a:t>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656794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04A8D-5465-3D49-A682-AAB4021C0C67}" type="datetimeFigureOut">
              <a:rPr lang="en-US" smtClean="0"/>
              <a:t>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68691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84630C-5701-BC4D-B904-8AA4AEE362E2}"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1623703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04A8D-5465-3D49-A682-AAB4021C0C67}" type="datetimeFigureOut">
              <a:rPr lang="en-US" smtClean="0"/>
              <a:t>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8354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04A8D-5465-3D49-A682-AAB4021C0C67}"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1837522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04A8D-5465-3D49-A682-AAB4021C0C67}"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A031C-1EA5-7844-97E2-33CB1D01602F}" type="slidenum">
              <a:rPr lang="en-US" smtClean="0"/>
              <a:t>‹#›</a:t>
            </a:fld>
            <a:endParaRPr lang="en-US"/>
          </a:p>
        </p:txBody>
      </p:sp>
    </p:spTree>
    <p:extLst>
      <p:ext uri="{BB962C8B-B14F-4D97-AF65-F5344CB8AC3E}">
        <p14:creationId xmlns:p14="http://schemas.microsoft.com/office/powerpoint/2010/main" val="28638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84630C-5701-BC4D-B904-8AA4AEE362E2}"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1514291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84630C-5701-BC4D-B904-8AA4AEE362E2}" type="datetimeFigureOut">
              <a:rPr lang="en-US" smtClean="0"/>
              <a:t>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86095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84630C-5701-BC4D-B904-8AA4AEE362E2}" type="datetimeFigureOut">
              <a:rPr lang="en-US" smtClean="0"/>
              <a:t>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408998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84630C-5701-BC4D-B904-8AA4AEE362E2}" type="datetimeFigureOut">
              <a:rPr lang="en-US" smtClean="0"/>
              <a:t>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209744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84630C-5701-BC4D-B904-8AA4AEE362E2}" type="datetimeFigureOut">
              <a:rPr lang="en-US" smtClean="0"/>
              <a:t>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84685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84630C-5701-BC4D-B904-8AA4AEE362E2}" type="datetimeFigureOut">
              <a:rPr lang="en-US" smtClean="0"/>
              <a:t>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1747419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84630C-5701-BC4D-B904-8AA4AEE362E2}" type="datetimeFigureOut">
              <a:rPr lang="en-US" smtClean="0"/>
              <a:t>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BA29C2-8745-0B45-AA36-D3B38D417207}" type="slidenum">
              <a:rPr lang="en-US" smtClean="0"/>
              <a:t>‹#›</a:t>
            </a:fld>
            <a:endParaRPr lang="en-US"/>
          </a:p>
        </p:txBody>
      </p:sp>
    </p:spTree>
    <p:extLst>
      <p:ext uri="{BB962C8B-B14F-4D97-AF65-F5344CB8AC3E}">
        <p14:creationId xmlns:p14="http://schemas.microsoft.com/office/powerpoint/2010/main" val="20464453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4630C-5701-BC4D-B904-8AA4AEE362E2}" type="datetimeFigureOut">
              <a:rPr lang="en-US" smtClean="0"/>
              <a:t>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BA29C2-8745-0B45-AA36-D3B38D417207}" type="slidenum">
              <a:rPr lang="en-US" smtClean="0"/>
              <a:t>‹#›</a:t>
            </a:fld>
            <a:endParaRPr lang="en-US"/>
          </a:p>
        </p:txBody>
      </p:sp>
      <p:sp>
        <p:nvSpPr>
          <p:cNvPr id="8" name="Rectangle 7"/>
          <p:cNvSpPr/>
          <p:nvPr userDrawn="1"/>
        </p:nvSpPr>
        <p:spPr>
          <a:xfrm>
            <a:off x="0" y="5911702"/>
            <a:ext cx="12192000" cy="946297"/>
          </a:xfrm>
          <a:prstGeom prst="rect">
            <a:avLst/>
          </a:prstGeom>
          <a:solidFill>
            <a:srgbClr val="F8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81000" y="6162659"/>
            <a:ext cx="1101969" cy="444382"/>
          </a:xfrm>
          <a:prstGeom prst="rect">
            <a:avLst/>
          </a:prstGeom>
          <a:solidFill>
            <a:srgbClr val="F88426"/>
          </a:solidFill>
          <a:extLst>
            <a:ext uri="{909E8E84-426E-40DD-AFC4-6F175D3DCCD1}">
              <a14:hiddenFill xmlns:a14="http://schemas.microsoft.com/office/drawing/2010/main">
                <a:solidFill>
                  <a:srgbClr val="FFFFFF"/>
                </a:solidFill>
              </a14:hiddenFill>
            </a:ext>
          </a:extLst>
        </p:spPr>
      </p:pic>
      <p:pic>
        <p:nvPicPr>
          <p:cNvPr id="10" name="Picture 6" descr="RIDE Lions - Lacrosse &gt; Hom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648950" y="6096957"/>
            <a:ext cx="1181100" cy="575785"/>
          </a:xfrm>
          <a:prstGeom prst="rect">
            <a:avLst/>
          </a:prstGeom>
          <a:solidFill>
            <a:srgbClr val="F88426"/>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812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04A8D-5465-3D49-A682-AAB4021C0C67}" type="datetimeFigureOut">
              <a:rPr lang="en-US" smtClean="0"/>
              <a:t>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A031C-1EA5-7844-97E2-33CB1D01602F}" type="slidenum">
              <a:rPr lang="en-US" smtClean="0"/>
              <a:t>‹#›</a:t>
            </a:fld>
            <a:endParaRPr lang="en-US"/>
          </a:p>
        </p:txBody>
      </p:sp>
    </p:spTree>
    <p:extLst>
      <p:ext uri="{BB962C8B-B14F-4D97-AF65-F5344CB8AC3E}">
        <p14:creationId xmlns:p14="http://schemas.microsoft.com/office/powerpoint/2010/main" val="745577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18.png"/><Relationship Id="rId1" Type="http://schemas.microsoft.com/office/2007/relationships/media" Target="../media/media2.mov"/><Relationship Id="rId2" Type="http://schemas.openxmlformats.org/officeDocument/2006/relationships/video" Target="../media/media2.mo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video" Target="https://www.youtube.com/embed/pmy_XaXJtuE?feature=oembed" TargetMode="External"/><Relationship Id="rId2" Type="http://schemas.openxmlformats.org/officeDocument/2006/relationships/slideLayout" Target="../slideLayouts/slideLayout7.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8.png"/><Relationship Id="rId5" Type="http://schemas.openxmlformats.org/officeDocument/2006/relationships/image" Target="../media/image27.jpeg"/><Relationship Id="rId6"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1.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6" Type="http://schemas.openxmlformats.org/officeDocument/2006/relationships/image" Target="../media/image45.tiff"/><Relationship Id="rId7"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8.tiff"/><Relationship Id="rId4" Type="http://schemas.openxmlformats.org/officeDocument/2006/relationships/image" Target="../media/image49.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1.png"/><Relationship Id="rId1" Type="http://schemas.microsoft.com/office/2007/relationships/media" Target="../media/media3.mp4"/><Relationship Id="rId2" Type="http://schemas.openxmlformats.org/officeDocument/2006/relationships/video" Target="../media/media3.mp4"/></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ctrTitle"/>
          </p:nvPr>
        </p:nvSpPr>
        <p:spPr>
          <a:xfrm>
            <a:off x="2209800" y="2130426"/>
            <a:ext cx="7772400" cy="1470025"/>
          </a:xfrm>
        </p:spPr>
        <p:txBody>
          <a:bodyPr>
            <a:noAutofit/>
          </a:bodyPr>
          <a:lstStyle/>
          <a:p>
            <a:r>
              <a:rPr lang="en-US" sz="5400" dirty="0">
                <a:latin typeface="Franklin Gothic Heavy" pitchFamily="34" charset="0"/>
                <a:cs typeface="Aharoni" pitchFamily="2" charset="-79"/>
              </a:rPr>
              <a:t/>
            </a:r>
            <a:br>
              <a:rPr lang="en-US" sz="5400" dirty="0">
                <a:latin typeface="Franklin Gothic Heavy" pitchFamily="34" charset="0"/>
                <a:cs typeface="Aharoni" pitchFamily="2" charset="-79"/>
              </a:rPr>
            </a:br>
            <a:r>
              <a:rPr lang="en-US" sz="5400" dirty="0">
                <a:latin typeface="Franklin Gothic Heavy" pitchFamily="34" charset="0"/>
                <a:cs typeface="Aharoni" pitchFamily="2" charset="-79"/>
              </a:rPr>
              <a:t>Technical Fouls </a:t>
            </a:r>
            <a:r>
              <a:rPr lang="en-US" sz="5400">
                <a:latin typeface="Franklin Gothic Heavy" pitchFamily="34" charset="0"/>
                <a:cs typeface="Aharoni" pitchFamily="2" charset="-79"/>
              </a:rPr>
              <a:t/>
            </a:r>
            <a:br>
              <a:rPr lang="en-US" sz="5400">
                <a:latin typeface="Franklin Gothic Heavy" pitchFamily="34" charset="0"/>
                <a:cs typeface="Aharoni" pitchFamily="2" charset="-79"/>
              </a:rPr>
            </a:br>
            <a:r>
              <a:rPr lang="en-US" sz="3600">
                <a:latin typeface="Franklin Gothic Heavy" pitchFamily="34" charset="0"/>
                <a:cs typeface="Aharoni" pitchFamily="2" charset="-79"/>
              </a:rPr>
              <a:t>2021 </a:t>
            </a:r>
            <a:r>
              <a:rPr lang="en-US" sz="3600" dirty="0">
                <a:latin typeface="Franklin Gothic Heavy" pitchFamily="34" charset="0"/>
                <a:cs typeface="Aharoni" pitchFamily="2" charset="-79"/>
              </a:rPr>
              <a:t>NFHS Boys Lacrosse Rules</a:t>
            </a:r>
            <a:endParaRPr lang="en-US" sz="5400" dirty="0"/>
          </a:p>
        </p:txBody>
      </p:sp>
    </p:spTree>
    <p:extLst>
      <p:ext uri="{BB962C8B-B14F-4D97-AF65-F5344CB8AC3E}">
        <p14:creationId xmlns:p14="http://schemas.microsoft.com/office/powerpoint/2010/main" val="1301296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58601" y="5866548"/>
            <a:ext cx="2523959"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Push</a:t>
            </a:r>
          </a:p>
        </p:txBody>
      </p:sp>
      <p:sp>
        <p:nvSpPr>
          <p:cNvPr id="3" name="Content Placeholder 2"/>
          <p:cNvSpPr txBox="1">
            <a:spLocks/>
          </p:cNvSpPr>
          <p:nvPr/>
        </p:nvSpPr>
        <p:spPr>
          <a:xfrm>
            <a:off x="1569862" y="466778"/>
            <a:ext cx="3505201" cy="3048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endParaRPr lang="en-US" sz="2200" dirty="0">
              <a:solidFill>
                <a:srgbClr val="FFFFFF"/>
              </a:solidFill>
            </a:endParaRPr>
          </a:p>
          <a:p>
            <a:pPr marL="57150" indent="0">
              <a:buNone/>
            </a:pPr>
            <a:r>
              <a:rPr lang="en-US" sz="2000" dirty="0">
                <a:solidFill>
                  <a:srgbClr val="FFFFFF"/>
                </a:solidFill>
              </a:rPr>
              <a:t/>
            </a:r>
            <a:br>
              <a:rPr lang="en-US" sz="2000" dirty="0">
                <a:solidFill>
                  <a:srgbClr val="FFFFFF"/>
                </a:solidFill>
              </a:rPr>
            </a:br>
            <a:endParaRPr lang="en-US" sz="2000" dirty="0">
              <a:solidFill>
                <a:srgbClr val="FFFFFF"/>
              </a:solidFill>
            </a:endParaRPr>
          </a:p>
          <a:p>
            <a:pPr marL="0" indent="0">
              <a:buNone/>
            </a:pPr>
            <a:r>
              <a:rPr lang="en-US" sz="2000" dirty="0">
                <a:solidFill>
                  <a:srgbClr val="FFFFFF"/>
                </a:solidFill>
              </a:rPr>
              <a:t/>
            </a:r>
            <a:br>
              <a:rPr lang="en-US" sz="2000" dirty="0">
                <a:solidFill>
                  <a:srgbClr val="FFFFFF"/>
                </a:solidFill>
              </a:rPr>
            </a:br>
            <a:endParaRPr lang="en-US" sz="2000" dirty="0">
              <a:solidFill>
                <a:srgbClr val="FFFFFF"/>
              </a:solidFill>
            </a:endParaRPr>
          </a:p>
        </p:txBody>
      </p:sp>
      <p:sp>
        <p:nvSpPr>
          <p:cNvPr id="6" name="Rectangle 5"/>
          <p:cNvSpPr/>
          <p:nvPr/>
        </p:nvSpPr>
        <p:spPr>
          <a:xfrm>
            <a:off x="5275400" y="6438048"/>
            <a:ext cx="109036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 9</a:t>
            </a:r>
          </a:p>
        </p:txBody>
      </p:sp>
      <p:sp>
        <p:nvSpPr>
          <p:cNvPr id="7" name="Rectangle 6"/>
          <p:cNvSpPr/>
          <p:nvPr/>
        </p:nvSpPr>
        <p:spPr>
          <a:xfrm>
            <a:off x="4292720" y="4467991"/>
            <a:ext cx="7780009" cy="707886"/>
          </a:xfrm>
          <a:prstGeom prst="rect">
            <a:avLst/>
          </a:prstGeom>
        </p:spPr>
        <p:txBody>
          <a:bodyPr wrap="square">
            <a:spAutoFit/>
          </a:bodyPr>
          <a:lstStyle/>
          <a:p>
            <a:pPr marL="57150"/>
            <a:r>
              <a:rPr lang="en-US" sz="4000" dirty="0">
                <a:solidFill>
                  <a:prstClr val="black"/>
                </a:solidFill>
              </a:rPr>
              <a:t>Pushing from FRONT or SIDE is </a:t>
            </a:r>
            <a:r>
              <a:rPr lang="en-US" sz="4000" b="1" dirty="0">
                <a:solidFill>
                  <a:srgbClr val="00B050"/>
                </a:solidFill>
              </a:rPr>
              <a:t>legal</a:t>
            </a:r>
          </a:p>
        </p:txBody>
      </p:sp>
      <p:pic>
        <p:nvPicPr>
          <p:cNvPr id="8" name="Picture 7">
            <a:extLst>
              <a:ext uri="{FF2B5EF4-FFF2-40B4-BE49-F238E27FC236}">
                <a16:creationId xmlns:a16="http://schemas.microsoft.com/office/drawing/2014/main" xmlns="" id="{67334F83-8B20-7147-83F0-E6D3A5888A09}"/>
              </a:ext>
            </a:extLst>
          </p:cNvPr>
          <p:cNvPicPr>
            <a:picLocks noChangeAspect="1"/>
          </p:cNvPicPr>
          <p:nvPr/>
        </p:nvPicPr>
        <p:blipFill>
          <a:blip r:embed="rId3"/>
          <a:stretch>
            <a:fillRect/>
          </a:stretch>
        </p:blipFill>
        <p:spPr>
          <a:xfrm>
            <a:off x="106017" y="26504"/>
            <a:ext cx="4067529" cy="5605670"/>
          </a:xfrm>
          <a:prstGeom prst="rect">
            <a:avLst/>
          </a:prstGeom>
        </p:spPr>
      </p:pic>
    </p:spTree>
    <p:extLst>
      <p:ext uri="{BB962C8B-B14F-4D97-AF65-F5344CB8AC3E}">
        <p14:creationId xmlns:p14="http://schemas.microsoft.com/office/powerpoint/2010/main" val="155202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olebehind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971496"/>
          </a:xfrm>
          <a:prstGeom prst="rect">
            <a:avLst/>
          </a:prstGeom>
        </p:spPr>
      </p:pic>
    </p:spTree>
    <p:extLst>
      <p:ext uri="{BB962C8B-B14F-4D97-AF65-F5344CB8AC3E}">
        <p14:creationId xmlns:p14="http://schemas.microsoft.com/office/powerpoint/2010/main" val="3108182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ole beh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 y="-1113616"/>
            <a:ext cx="12186024" cy="8124016"/>
          </a:xfrm>
          <a:prstGeom prst="rect">
            <a:avLst/>
          </a:prstGeom>
        </p:spPr>
      </p:pic>
      <p:sp>
        <p:nvSpPr>
          <p:cNvPr id="3" name="Isosceles Triangle 2"/>
          <p:cNvSpPr/>
          <p:nvPr/>
        </p:nvSpPr>
        <p:spPr>
          <a:xfrm rot="20214374">
            <a:off x="6098978" y="671251"/>
            <a:ext cx="1345439" cy="3732353"/>
          </a:xfrm>
          <a:prstGeom prst="triangle">
            <a:avLst>
              <a:gd name="adj" fmla="val 47721"/>
            </a:avLst>
          </a:prstGeom>
          <a:solidFill>
            <a:srgbClr val="FFFF00">
              <a:alpha val="33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108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swell Park Feb 2 2020.mov" descr="Roswell Park Feb 2 2020.mov">
            <a:hlinkClick r:id="" action="ppaction://media"/>
            <a:extLst>
              <a:ext uri="{FF2B5EF4-FFF2-40B4-BE49-F238E27FC236}">
                <a16:creationId xmlns:a16="http://schemas.microsoft.com/office/drawing/2014/main" xmlns="" id="{A16E6839-E6AA-AD4A-90A8-A00B960F13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3235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dia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8603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82606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Push with Possession 5_Slow Motion">
            <a:hlinkClick r:id="" action="ppaction://media"/>
            <a:extLst>
              <a:ext uri="{FF2B5EF4-FFF2-40B4-BE49-F238E27FC236}">
                <a16:creationId xmlns:a16="http://schemas.microsoft.com/office/drawing/2014/main" xmlns="" id="{D5114C33-23E8-7E4C-9085-77D82D264F77}"/>
              </a:ext>
            </a:extLst>
          </p:cNvPr>
          <p:cNvPicPr>
            <a:picLocks noRot="1" noChangeAspect="1"/>
          </p:cNvPicPr>
          <p:nvPr>
            <a:videoFile r:link="rId1"/>
          </p:nvPr>
        </p:nvPicPr>
        <p:blipFill>
          <a:blip r:embed="rId3"/>
          <a:stretch>
            <a:fillRect/>
          </a:stretch>
        </p:blipFill>
        <p:spPr>
          <a:xfrm>
            <a:off x="2165718" y="106017"/>
            <a:ext cx="7348514" cy="5507383"/>
          </a:xfrm>
          <a:prstGeom prst="rect">
            <a:avLst/>
          </a:prstGeom>
        </p:spPr>
      </p:pic>
      <p:sp>
        <p:nvSpPr>
          <p:cNvPr id="3" name="Title 1">
            <a:extLst>
              <a:ext uri="{FF2B5EF4-FFF2-40B4-BE49-F238E27FC236}">
                <a16:creationId xmlns:a16="http://schemas.microsoft.com/office/drawing/2014/main" xmlns="" id="{DB5C96F4-40EC-5744-9C36-D84A2BBBDA51}"/>
              </a:ext>
            </a:extLst>
          </p:cNvPr>
          <p:cNvSpPr txBox="1">
            <a:spLocks/>
          </p:cNvSpPr>
          <p:nvPr/>
        </p:nvSpPr>
        <p:spPr>
          <a:xfrm>
            <a:off x="3905892" y="5929568"/>
            <a:ext cx="3868166" cy="92843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Push?</a:t>
            </a:r>
          </a:p>
        </p:txBody>
      </p:sp>
    </p:spTree>
    <p:extLst>
      <p:ext uri="{BB962C8B-B14F-4D97-AF65-F5344CB8AC3E}">
        <p14:creationId xmlns:p14="http://schemas.microsoft.com/office/powerpoint/2010/main" val="9592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67098" y="5893395"/>
            <a:ext cx="386816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Warding</a:t>
            </a:r>
          </a:p>
        </p:txBody>
      </p:sp>
      <p:sp>
        <p:nvSpPr>
          <p:cNvPr id="3" name="Content Placeholder 2"/>
          <p:cNvSpPr txBox="1">
            <a:spLocks/>
          </p:cNvSpPr>
          <p:nvPr/>
        </p:nvSpPr>
        <p:spPr>
          <a:xfrm>
            <a:off x="137302" y="170326"/>
            <a:ext cx="5903991" cy="3360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prstClr val="black"/>
                </a:solidFill>
              </a:rPr>
              <a:t>Player </a:t>
            </a:r>
            <a:r>
              <a:rPr lang="en-US" sz="2400" b="1" i="1" dirty="0">
                <a:solidFill>
                  <a:prstClr val="black"/>
                </a:solidFill>
              </a:rPr>
              <a:t>SHALL NOT </a:t>
            </a:r>
            <a:r>
              <a:rPr lang="en-US" sz="2400" dirty="0">
                <a:solidFill>
                  <a:prstClr val="black"/>
                </a:solidFill>
              </a:rPr>
              <a:t>use free hand, arm, other part of body to hold, push, control direction of movement of crosse or body of player applying a check.</a:t>
            </a:r>
          </a:p>
          <a:p>
            <a:pPr marL="0" indent="0">
              <a:buNone/>
            </a:pPr>
            <a:endParaRPr lang="en-US" sz="2400" dirty="0">
              <a:solidFill>
                <a:prstClr val="black"/>
              </a:solidFill>
            </a:endParaRPr>
          </a:p>
          <a:p>
            <a:r>
              <a:rPr lang="en-US" sz="2400" dirty="0"/>
              <a:t>Not to be called on a player with two hands on his crosse.</a:t>
            </a:r>
          </a:p>
          <a:p>
            <a:endParaRPr lang="en-US" sz="2400" dirty="0"/>
          </a:p>
          <a:p>
            <a:endParaRPr lang="en-US" sz="2400" dirty="0"/>
          </a:p>
          <a:p>
            <a:pPr marL="0" indent="0">
              <a:buNone/>
            </a:pPr>
            <a:endParaRPr lang="en-US" sz="2400" dirty="0">
              <a:solidFill>
                <a:prstClr val="black"/>
              </a:solidFill>
            </a:endParaRPr>
          </a:p>
          <a:p>
            <a:pPr marL="0" indent="0">
              <a:buNone/>
            </a:pPr>
            <a:endParaRPr lang="en-US" dirty="0">
              <a:solidFill>
                <a:prstClr val="black"/>
              </a:solidFill>
            </a:endParaRPr>
          </a:p>
        </p:txBody>
      </p:sp>
      <p:sp>
        <p:nvSpPr>
          <p:cNvPr id="6" name="Rectangle 5"/>
          <p:cNvSpPr/>
          <p:nvPr/>
        </p:nvSpPr>
        <p:spPr>
          <a:xfrm>
            <a:off x="5319932" y="6437947"/>
            <a:ext cx="1162498"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6:11</a:t>
            </a:r>
          </a:p>
        </p:txBody>
      </p:sp>
      <p:sp>
        <p:nvSpPr>
          <p:cNvPr id="7" name="Rectangle 6"/>
          <p:cNvSpPr/>
          <p:nvPr/>
        </p:nvSpPr>
        <p:spPr>
          <a:xfrm>
            <a:off x="2702458" y="3029090"/>
            <a:ext cx="3023735" cy="1938992"/>
          </a:xfrm>
          <a:prstGeom prst="rect">
            <a:avLst/>
          </a:prstGeom>
        </p:spPr>
        <p:txBody>
          <a:bodyPr wrap="square">
            <a:spAutoFit/>
          </a:bodyPr>
          <a:lstStyle/>
          <a:p>
            <a:pPr algn="ctr"/>
            <a:r>
              <a:rPr lang="en-US" sz="4000" b="1" dirty="0">
                <a:solidFill>
                  <a:srgbClr val="C00000"/>
                </a:solidFill>
              </a:rPr>
              <a:t>MUST </a:t>
            </a:r>
            <a:br>
              <a:rPr lang="en-US" sz="4000" b="1" dirty="0">
                <a:solidFill>
                  <a:srgbClr val="C00000"/>
                </a:solidFill>
              </a:rPr>
            </a:br>
            <a:r>
              <a:rPr lang="en-US" sz="4000" b="1" dirty="0">
                <a:solidFill>
                  <a:srgbClr val="C00000"/>
                </a:solidFill>
              </a:rPr>
              <a:t>be contact &amp; advantage!</a:t>
            </a:r>
          </a:p>
        </p:txBody>
      </p:sp>
      <p:pic>
        <p:nvPicPr>
          <p:cNvPr id="5" name="Picture 4"/>
          <p:cNvPicPr>
            <a:picLocks noChangeAspect="1"/>
          </p:cNvPicPr>
          <p:nvPr/>
        </p:nvPicPr>
        <p:blipFill>
          <a:blip r:embed="rId3"/>
          <a:stretch>
            <a:fillRect/>
          </a:stretch>
        </p:blipFill>
        <p:spPr>
          <a:xfrm>
            <a:off x="6032745" y="56845"/>
            <a:ext cx="6119565" cy="5525876"/>
          </a:xfrm>
          <a:prstGeom prst="rect">
            <a:avLst/>
          </a:prstGeom>
        </p:spPr>
      </p:pic>
      <p:pic>
        <p:nvPicPr>
          <p:cNvPr id="8" name="Picture 7" descr="warding-of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98857"/>
            <a:ext cx="3089299" cy="3342414"/>
          </a:xfrm>
          <a:prstGeom prst="rect">
            <a:avLst/>
          </a:prstGeom>
        </p:spPr>
      </p:pic>
    </p:spTree>
    <p:extLst>
      <p:ext uri="{BB962C8B-B14F-4D97-AF65-F5344CB8AC3E}">
        <p14:creationId xmlns:p14="http://schemas.microsoft.com/office/powerpoint/2010/main" val="251247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921" y="5792977"/>
            <a:ext cx="10972800" cy="1143000"/>
          </a:xfrm>
        </p:spPr>
        <p:txBody>
          <a:bodyPr>
            <a:normAutofit/>
          </a:bodyPr>
          <a:lstStyle/>
          <a:p>
            <a:r>
              <a:rPr lang="en-US" dirty="0">
                <a:ln w="0"/>
                <a:effectLst>
                  <a:outerShdw blurRad="38100" dist="19050" dir="2700000" algn="tl" rotWithShape="0">
                    <a:schemeClr val="dk1">
                      <a:alpha val="40000"/>
                    </a:schemeClr>
                  </a:outerShdw>
                </a:effectLst>
              </a:rPr>
              <a:t>Contact by A with Two Hands on Crosse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882" r="34805"/>
          <a:stretch/>
        </p:blipFill>
        <p:spPr>
          <a:xfrm>
            <a:off x="135919" y="310391"/>
            <a:ext cx="3753636" cy="469386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5153" r="39939"/>
          <a:stretch/>
        </p:blipFill>
        <p:spPr>
          <a:xfrm>
            <a:off x="3972656" y="297691"/>
            <a:ext cx="3161868" cy="469386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31630"/>
          <a:stretch/>
        </p:blipFill>
        <p:spPr>
          <a:xfrm>
            <a:off x="7261662" y="327057"/>
            <a:ext cx="4813779" cy="469386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6" name="TextBox 5"/>
          <p:cNvSpPr txBox="1"/>
          <p:nvPr/>
        </p:nvSpPr>
        <p:spPr>
          <a:xfrm>
            <a:off x="422763" y="5176117"/>
            <a:ext cx="2628861" cy="461665"/>
          </a:xfrm>
          <a:prstGeom prst="rect">
            <a:avLst/>
          </a:prstGeom>
          <a:noFill/>
        </p:spPr>
        <p:txBody>
          <a:bodyPr wrap="none" rtlCol="0">
            <a:spAutoFit/>
          </a:bodyPr>
          <a:lstStyle/>
          <a:p>
            <a:r>
              <a:rPr lang="en-US" sz="2400" dirty="0">
                <a:solidFill>
                  <a:schemeClr val="bg1"/>
                </a:solidFill>
              </a:rPr>
              <a:t>Contact with crosse</a:t>
            </a:r>
          </a:p>
        </p:txBody>
      </p:sp>
      <p:sp>
        <p:nvSpPr>
          <p:cNvPr id="7" name="TextBox 6"/>
          <p:cNvSpPr txBox="1"/>
          <p:nvPr/>
        </p:nvSpPr>
        <p:spPr>
          <a:xfrm>
            <a:off x="4263597" y="5176117"/>
            <a:ext cx="2628861" cy="461665"/>
          </a:xfrm>
          <a:prstGeom prst="rect">
            <a:avLst/>
          </a:prstGeom>
          <a:noFill/>
        </p:spPr>
        <p:txBody>
          <a:bodyPr wrap="none" rtlCol="0">
            <a:spAutoFit/>
          </a:bodyPr>
          <a:lstStyle/>
          <a:p>
            <a:r>
              <a:rPr lang="en-US" sz="2400" dirty="0">
                <a:solidFill>
                  <a:schemeClr val="bg1"/>
                </a:solidFill>
              </a:rPr>
              <a:t>Contact with crosse</a:t>
            </a:r>
          </a:p>
        </p:txBody>
      </p:sp>
      <p:sp>
        <p:nvSpPr>
          <p:cNvPr id="8" name="TextBox 7"/>
          <p:cNvSpPr txBox="1"/>
          <p:nvPr/>
        </p:nvSpPr>
        <p:spPr>
          <a:xfrm>
            <a:off x="8590273" y="5176117"/>
            <a:ext cx="2651047" cy="461665"/>
          </a:xfrm>
          <a:prstGeom prst="rect">
            <a:avLst/>
          </a:prstGeom>
          <a:noFill/>
        </p:spPr>
        <p:txBody>
          <a:bodyPr wrap="none" rtlCol="0">
            <a:spAutoFit/>
          </a:bodyPr>
          <a:lstStyle/>
          <a:p>
            <a:r>
              <a:rPr lang="en-US" sz="2400" dirty="0">
                <a:solidFill>
                  <a:schemeClr val="bg1"/>
                </a:solidFill>
              </a:rPr>
              <a:t>Hands free to shoot</a:t>
            </a:r>
          </a:p>
        </p:txBody>
      </p:sp>
      <p:sp>
        <p:nvSpPr>
          <p:cNvPr id="15" name="Rectangle 14">
            <a:extLst>
              <a:ext uri="{FF2B5EF4-FFF2-40B4-BE49-F238E27FC236}">
                <a16:creationId xmlns:a16="http://schemas.microsoft.com/office/drawing/2014/main" xmlns="" id="{566AD746-798F-8346-94A8-AF8A8493B7F6}"/>
              </a:ext>
            </a:extLst>
          </p:cNvPr>
          <p:cNvSpPr/>
          <p:nvPr/>
        </p:nvSpPr>
        <p:spPr>
          <a:xfrm>
            <a:off x="5285392" y="6465385"/>
            <a:ext cx="2596416"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6.11.1 Situation C </a:t>
            </a:r>
          </a:p>
        </p:txBody>
      </p:sp>
    </p:spTree>
    <p:extLst>
      <p:ext uri="{BB962C8B-B14F-4D97-AF65-F5344CB8AC3E}">
        <p14:creationId xmlns:p14="http://schemas.microsoft.com/office/powerpoint/2010/main" val="1179918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6927" y="5715000"/>
            <a:ext cx="10972800" cy="1143000"/>
          </a:xfrm>
        </p:spPr>
        <p:txBody>
          <a:bodyPr>
            <a:normAutofit/>
          </a:bodyPr>
          <a:lstStyle/>
          <a:p>
            <a:r>
              <a:rPr lang="en-US" dirty="0">
                <a:ln w="0"/>
                <a:effectLst>
                  <a:outerShdw blurRad="38100" dist="19050" dir="2700000" algn="tl" rotWithShape="0">
                    <a:schemeClr val="dk1">
                      <a:alpha val="40000"/>
                    </a:schemeClr>
                  </a:outerShdw>
                </a:effectLst>
              </a:rPr>
              <a:t>Ward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816" t="8865" r="980" b="-57"/>
          <a:stretch/>
        </p:blipFill>
        <p:spPr>
          <a:xfrm>
            <a:off x="6438129" y="413426"/>
            <a:ext cx="5586231" cy="4691974"/>
          </a:xfrm>
          <a:prstGeom prst="roundRect">
            <a:avLst>
              <a:gd name="adj" fmla="val 0"/>
            </a:avLst>
          </a:prstGeom>
          <a:solidFill>
            <a:srgbClr val="FFFFFF"/>
          </a:solidFill>
          <a:ln w="12700" cap="sq">
            <a:solidFill>
              <a:srgbClr val="292929"/>
            </a:solidFill>
            <a:miter lim="800000"/>
          </a:ln>
          <a:effectLst/>
          <a:scene3d>
            <a:camera prst="orthographicFront"/>
            <a:lightRig rig="threePt" dir="t">
              <a:rot lat="0" lon="0" rev="2700000"/>
            </a:lightRig>
          </a:scene3d>
          <a:sp3d>
            <a:bevelT h="38100"/>
            <a:contourClr>
              <a:srgbClr val="C0C0C0"/>
            </a:contourClr>
          </a:sp3d>
        </p:spPr>
      </p:pic>
      <p:grpSp>
        <p:nvGrpSpPr>
          <p:cNvPr id="6" name="Group 5"/>
          <p:cNvGrpSpPr/>
          <p:nvPr/>
        </p:nvGrpSpPr>
        <p:grpSpPr>
          <a:xfrm>
            <a:off x="10878851" y="4584189"/>
            <a:ext cx="952500" cy="952500"/>
            <a:chOff x="7543221" y="3912108"/>
            <a:chExt cx="952500" cy="952500"/>
          </a:xfrm>
          <a:effectLst/>
        </p:grpSpPr>
        <p:sp>
          <p:nvSpPr>
            <p:cNvPr id="7" name="Oval 6"/>
            <p:cNvSpPr/>
            <p:nvPr/>
          </p:nvSpPr>
          <p:spPr>
            <a:xfrm>
              <a:off x="7714671" y="4076700"/>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Users\gcorsetti\Desktop\No Entry_1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221" y="3912108"/>
              <a:ext cx="952500" cy="952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740" t="8866" r="14763"/>
          <a:stretch/>
        </p:blipFill>
        <p:spPr>
          <a:xfrm>
            <a:off x="182880" y="410046"/>
            <a:ext cx="6065520" cy="4635618"/>
          </a:xfrm>
          <a:prstGeom prst="roundRect">
            <a:avLst>
              <a:gd name="adj" fmla="val 0"/>
            </a:avLst>
          </a:prstGeom>
          <a:solidFill>
            <a:srgbClr val="FFFFFF"/>
          </a:solidFill>
          <a:ln w="12700" cap="sq">
            <a:solidFill>
              <a:srgbClr val="292929"/>
            </a:solidFill>
            <a:miter lim="800000"/>
          </a:ln>
          <a:effectLst/>
          <a:scene3d>
            <a:camera prst="orthographicFront"/>
            <a:lightRig rig="threePt" dir="t">
              <a:rot lat="0" lon="0" rev="2700000"/>
            </a:lightRig>
          </a:scene3d>
          <a:sp3d>
            <a:bevelT h="38100"/>
            <a:contourClr>
              <a:srgbClr val="C0C0C0"/>
            </a:contourClr>
          </a:sp3d>
        </p:spPr>
      </p:pic>
      <p:grpSp>
        <p:nvGrpSpPr>
          <p:cNvPr id="12" name="Group 11"/>
          <p:cNvGrpSpPr/>
          <p:nvPr/>
        </p:nvGrpSpPr>
        <p:grpSpPr>
          <a:xfrm>
            <a:off x="5356730" y="4546851"/>
            <a:ext cx="952500" cy="952500"/>
            <a:chOff x="2819400" y="4076700"/>
            <a:chExt cx="952500" cy="952500"/>
          </a:xfrm>
          <a:effectLst/>
        </p:grpSpPr>
        <p:sp>
          <p:nvSpPr>
            <p:cNvPr id="13" name="Oval 12"/>
            <p:cNvSpPr/>
            <p:nvPr/>
          </p:nvSpPr>
          <p:spPr>
            <a:xfrm>
              <a:off x="2933700" y="4223766"/>
              <a:ext cx="723900" cy="72390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6" descr="C:\Users\gcorsetti\Desktop\Ok_100p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4076700"/>
              <a:ext cx="952500" cy="9525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489925" y="5106760"/>
            <a:ext cx="2022670" cy="369332"/>
          </a:xfrm>
          <a:prstGeom prst="rect">
            <a:avLst/>
          </a:prstGeom>
          <a:noFill/>
        </p:spPr>
        <p:txBody>
          <a:bodyPr wrap="none" rtlCol="0">
            <a:spAutoFit/>
          </a:bodyPr>
          <a:lstStyle/>
          <a:p>
            <a:r>
              <a:rPr lang="en-US" dirty="0"/>
              <a:t>Contact with crosse</a:t>
            </a:r>
          </a:p>
        </p:txBody>
      </p:sp>
      <p:sp>
        <p:nvSpPr>
          <p:cNvPr id="16" name="TextBox 15"/>
          <p:cNvSpPr txBox="1"/>
          <p:nvPr/>
        </p:nvSpPr>
        <p:spPr>
          <a:xfrm>
            <a:off x="7981264" y="5123841"/>
            <a:ext cx="1901354" cy="369332"/>
          </a:xfrm>
          <a:prstGeom prst="rect">
            <a:avLst/>
          </a:prstGeom>
          <a:noFill/>
        </p:spPr>
        <p:txBody>
          <a:bodyPr wrap="none" rtlCol="0">
            <a:spAutoFit/>
          </a:bodyPr>
          <a:lstStyle/>
          <a:p>
            <a:r>
              <a:rPr lang="en-US" dirty="0"/>
              <a:t>Contact with body</a:t>
            </a:r>
          </a:p>
        </p:txBody>
      </p:sp>
      <p:sp>
        <p:nvSpPr>
          <p:cNvPr id="3" name="Rectangle 2">
            <a:extLst>
              <a:ext uri="{FF2B5EF4-FFF2-40B4-BE49-F238E27FC236}">
                <a16:creationId xmlns:a16="http://schemas.microsoft.com/office/drawing/2014/main" xmlns="" id="{D9AD5D75-16A0-E24C-A81D-0E518294313E}"/>
              </a:ext>
            </a:extLst>
          </p:cNvPr>
          <p:cNvSpPr/>
          <p:nvPr/>
        </p:nvSpPr>
        <p:spPr>
          <a:xfrm>
            <a:off x="5099446" y="6457890"/>
            <a:ext cx="1467068"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a:t>
            </a:r>
            <a:r>
              <a:rPr lang="en-US" sz="2000">
                <a:ln w="0"/>
                <a:effectLst>
                  <a:outerShdw blurRad="38100" dist="19050" dir="2700000" algn="tl" rotWithShape="0">
                    <a:schemeClr val="dk1">
                      <a:alpha val="40000"/>
                    </a:schemeClr>
                  </a:outerShdw>
                </a:effectLst>
              </a:rPr>
              <a:t>6.11.1 </a:t>
            </a:r>
            <a:r>
              <a:rPr lang="en-US" sz="2000" smtClean="0">
                <a:ln w="0"/>
                <a:effectLst>
                  <a:outerShdw blurRad="38100" dist="19050" dir="2700000" algn="tl" rotWithShape="0">
                    <a:schemeClr val="dk1">
                      <a:alpha val="40000"/>
                    </a:schemeClr>
                  </a:outerShdw>
                </a:effectLst>
              </a:rPr>
              <a:t> </a:t>
            </a:r>
            <a:endParaRPr lang="en-US" sz="2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12423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0" y="79368"/>
            <a:ext cx="11986111" cy="3863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ontent Placeholder 2"/>
          <p:cNvSpPr txBox="1">
            <a:spLocks/>
          </p:cNvSpPr>
          <p:nvPr/>
        </p:nvSpPr>
        <p:spPr>
          <a:xfrm>
            <a:off x="424177" y="4060468"/>
            <a:ext cx="8942454" cy="10286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prstClr val="black"/>
                </a:solidFill>
              </a:rPr>
              <a:t>Cannot interfere with the free movement of an opponent unless they are in possession of the ball or within 5 yards of a loose ball.</a:t>
            </a:r>
          </a:p>
          <a:p>
            <a:pPr marL="0" indent="0">
              <a:buNone/>
            </a:pPr>
            <a:endParaRPr lang="en-US" sz="2400" dirty="0">
              <a:solidFill>
                <a:prstClr val="black"/>
              </a:solidFill>
            </a:endParaRPr>
          </a:p>
        </p:txBody>
      </p:sp>
      <p:sp>
        <p:nvSpPr>
          <p:cNvPr id="4" name="Title 1"/>
          <p:cNvSpPr txBox="1">
            <a:spLocks/>
          </p:cNvSpPr>
          <p:nvPr/>
        </p:nvSpPr>
        <p:spPr>
          <a:xfrm>
            <a:off x="1997324" y="585369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Interference</a:t>
            </a:r>
          </a:p>
        </p:txBody>
      </p:sp>
      <p:sp>
        <p:nvSpPr>
          <p:cNvPr id="5" name="Rectangle 4"/>
          <p:cNvSpPr/>
          <p:nvPr/>
        </p:nvSpPr>
        <p:spPr>
          <a:xfrm>
            <a:off x="5566943" y="6457890"/>
            <a:ext cx="109036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 7</a:t>
            </a:r>
          </a:p>
        </p:txBody>
      </p:sp>
      <p:sp>
        <p:nvSpPr>
          <p:cNvPr id="6" name="Rectangle 5"/>
          <p:cNvSpPr/>
          <p:nvPr/>
        </p:nvSpPr>
        <p:spPr>
          <a:xfrm>
            <a:off x="1835491" y="4865182"/>
            <a:ext cx="4946186" cy="584776"/>
          </a:xfrm>
          <a:prstGeom prst="rect">
            <a:avLst/>
          </a:prstGeom>
        </p:spPr>
        <p:txBody>
          <a:bodyPr wrap="none">
            <a:spAutoFit/>
          </a:bodyPr>
          <a:lstStyle/>
          <a:p>
            <a:r>
              <a:rPr lang="en-US" sz="3200" b="1" dirty="0">
                <a:solidFill>
                  <a:srgbClr val="C00000"/>
                </a:solidFill>
              </a:rPr>
              <a:t>Occurs AWAY from the ball!</a:t>
            </a:r>
          </a:p>
        </p:txBody>
      </p:sp>
      <p:sp>
        <p:nvSpPr>
          <p:cNvPr id="7" name="Oval 6"/>
          <p:cNvSpPr/>
          <p:nvPr/>
        </p:nvSpPr>
        <p:spPr>
          <a:xfrm>
            <a:off x="7748735" y="1245190"/>
            <a:ext cx="1234356"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descr="interferen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0400" y="2123320"/>
            <a:ext cx="2215920" cy="3685425"/>
          </a:xfrm>
          <a:prstGeom prst="rect">
            <a:avLst/>
          </a:prstGeom>
        </p:spPr>
      </p:pic>
    </p:spTree>
    <p:extLst>
      <p:ext uri="{BB962C8B-B14F-4D97-AF65-F5344CB8AC3E}">
        <p14:creationId xmlns:p14="http://schemas.microsoft.com/office/powerpoint/2010/main" val="38068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36278" y="591516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Technical Fouls</a:t>
            </a:r>
          </a:p>
        </p:txBody>
      </p:sp>
      <p:sp>
        <p:nvSpPr>
          <p:cNvPr id="6" name="Content Placeholder 6"/>
          <p:cNvSpPr txBox="1">
            <a:spLocks/>
          </p:cNvSpPr>
          <p:nvPr/>
        </p:nvSpPr>
        <p:spPr>
          <a:xfrm>
            <a:off x="288254" y="275132"/>
            <a:ext cx="5181763" cy="510889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prstClr val="black"/>
                </a:solidFill>
              </a:rPr>
              <a:t>Push</a:t>
            </a:r>
          </a:p>
          <a:p>
            <a:r>
              <a:rPr lang="en-US" sz="4000" dirty="0">
                <a:solidFill>
                  <a:prstClr val="black"/>
                </a:solidFill>
              </a:rPr>
              <a:t>Hold</a:t>
            </a:r>
          </a:p>
          <a:p>
            <a:r>
              <a:rPr lang="en-US" sz="4000" dirty="0">
                <a:solidFill>
                  <a:prstClr val="black"/>
                </a:solidFill>
              </a:rPr>
              <a:t>Illegal Procedure </a:t>
            </a:r>
          </a:p>
          <a:p>
            <a:r>
              <a:rPr lang="en-US" sz="4000" dirty="0">
                <a:solidFill>
                  <a:prstClr val="black"/>
                </a:solidFill>
              </a:rPr>
              <a:t>Delay of Game</a:t>
            </a:r>
          </a:p>
          <a:p>
            <a:r>
              <a:rPr lang="en-US" sz="4000" dirty="0">
                <a:solidFill>
                  <a:prstClr val="black"/>
                </a:solidFill>
              </a:rPr>
              <a:t>Interference</a:t>
            </a:r>
          </a:p>
          <a:p>
            <a:r>
              <a:rPr lang="en-US" sz="4000" dirty="0">
                <a:solidFill>
                  <a:prstClr val="black"/>
                </a:solidFill>
              </a:rPr>
              <a:t>Illegal Screen</a:t>
            </a:r>
          </a:p>
          <a:p>
            <a:r>
              <a:rPr lang="en-US" sz="4000" dirty="0">
                <a:solidFill>
                  <a:prstClr val="black"/>
                </a:solidFill>
              </a:rPr>
              <a:t>Withholding</a:t>
            </a:r>
          </a:p>
        </p:txBody>
      </p:sp>
      <p:sp>
        <p:nvSpPr>
          <p:cNvPr id="7" name="Content Placeholder 6"/>
          <p:cNvSpPr txBox="1">
            <a:spLocks/>
          </p:cNvSpPr>
          <p:nvPr/>
        </p:nvSpPr>
        <p:spPr>
          <a:xfrm>
            <a:off x="4414891" y="218258"/>
            <a:ext cx="3810000" cy="39512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4000" dirty="0">
                <a:solidFill>
                  <a:prstClr val="black"/>
                </a:solidFill>
              </a:rPr>
              <a:t>Warding</a:t>
            </a:r>
          </a:p>
          <a:p>
            <a:r>
              <a:rPr lang="en-US" sz="4000" dirty="0">
                <a:solidFill>
                  <a:prstClr val="black"/>
                </a:solidFill>
              </a:rPr>
              <a:t>Illegal Touching</a:t>
            </a:r>
          </a:p>
          <a:p>
            <a:r>
              <a:rPr lang="en-US" sz="4000" dirty="0">
                <a:solidFill>
                  <a:prstClr val="black"/>
                </a:solidFill>
              </a:rPr>
              <a:t>Substitution </a:t>
            </a:r>
          </a:p>
          <a:p>
            <a:r>
              <a:rPr lang="en-US" sz="4000" dirty="0">
                <a:solidFill>
                  <a:prstClr val="black"/>
                </a:solidFill>
              </a:rPr>
              <a:t>Offside</a:t>
            </a:r>
          </a:p>
          <a:p>
            <a:r>
              <a:rPr lang="en-US" sz="4000" dirty="0">
                <a:solidFill>
                  <a:prstClr val="black"/>
                </a:solidFill>
              </a:rPr>
              <a:t>Conduct</a:t>
            </a:r>
          </a:p>
          <a:p>
            <a:r>
              <a:rPr lang="en-US" sz="4000" dirty="0">
                <a:solidFill>
                  <a:prstClr val="black"/>
                </a:solidFill>
              </a:rPr>
              <a:t>Stalling</a:t>
            </a:r>
          </a:p>
        </p:txBody>
      </p:sp>
      <p:sp>
        <p:nvSpPr>
          <p:cNvPr id="5" name="Rectangle 4"/>
          <p:cNvSpPr/>
          <p:nvPr/>
        </p:nvSpPr>
        <p:spPr>
          <a:xfrm>
            <a:off x="5470017" y="6396335"/>
            <a:ext cx="962123" cy="461665"/>
          </a:xfrm>
          <a:prstGeom prst="rect">
            <a:avLst/>
          </a:prstGeom>
        </p:spPr>
        <p:txBody>
          <a:bodyPr wrap="none">
            <a:spAutoFit/>
          </a:bodyPr>
          <a:lstStyle/>
          <a:p>
            <a:r>
              <a:rPr lang="en-US" sz="2400" dirty="0">
                <a:ln w="0"/>
                <a:effectLst>
                  <a:outerShdw blurRad="38100" dist="19050" dir="2700000" algn="tl" rotWithShape="0">
                    <a:schemeClr val="dk1">
                      <a:alpha val="40000"/>
                    </a:schemeClr>
                  </a:outerShdw>
                </a:effectLst>
              </a:rPr>
              <a:t>Rule 6</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936" y="602978"/>
            <a:ext cx="3242741" cy="13824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7239000" y="2396042"/>
            <a:ext cx="4953000" cy="3108543"/>
          </a:xfrm>
          <a:prstGeom prst="rect">
            <a:avLst/>
          </a:prstGeom>
        </p:spPr>
        <p:txBody>
          <a:bodyPr wrap="square">
            <a:spAutoFit/>
          </a:bodyPr>
          <a:lstStyle/>
          <a:p>
            <a:pPr algn="ctr"/>
            <a:r>
              <a:rPr lang="en-US" sz="2800" dirty="0">
                <a:solidFill>
                  <a:prstClr val="black"/>
                </a:solidFill>
              </a:rPr>
              <a:t>Technical fouls are those of a less serious nature.</a:t>
            </a:r>
          </a:p>
          <a:p>
            <a:pPr algn="ctr"/>
            <a:endParaRPr lang="en-US" sz="2800" dirty="0">
              <a:solidFill>
                <a:prstClr val="black"/>
              </a:solidFill>
            </a:endParaRPr>
          </a:p>
          <a:p>
            <a:pPr algn="ctr"/>
            <a:r>
              <a:rPr lang="en-US" sz="2800" dirty="0">
                <a:solidFill>
                  <a:prstClr val="black"/>
                </a:solidFill>
              </a:rPr>
              <a:t>Deal with advantage disadvantage. Fairness.</a:t>
            </a:r>
          </a:p>
          <a:p>
            <a:pPr algn="ctr"/>
            <a:endParaRPr lang="en-US" sz="2800" dirty="0">
              <a:solidFill>
                <a:prstClr val="black"/>
              </a:solidFill>
            </a:endParaRPr>
          </a:p>
          <a:p>
            <a:pPr algn="ctr"/>
            <a:r>
              <a:rPr lang="en-US" sz="2800" dirty="0">
                <a:solidFill>
                  <a:prstClr val="black"/>
                </a:solidFill>
              </a:rPr>
              <a:t>Never player safety.</a:t>
            </a:r>
          </a:p>
        </p:txBody>
      </p:sp>
    </p:spTree>
    <p:extLst>
      <p:ext uri="{BB962C8B-B14F-4D97-AF65-F5344CB8AC3E}">
        <p14:creationId xmlns:p14="http://schemas.microsoft.com/office/powerpoint/2010/main" val="32948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12863" y="158755"/>
            <a:ext cx="5205804" cy="515472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prstClr val="black"/>
                </a:solidFill>
              </a:rPr>
              <a:t>No opposing player can make contact with goalie or his crosse:</a:t>
            </a:r>
          </a:p>
          <a:p>
            <a:pPr marL="0" indent="0">
              <a:buNone/>
            </a:pPr>
            <a:endParaRPr lang="en-US" sz="2800" dirty="0">
              <a:solidFill>
                <a:prstClr val="black"/>
              </a:solidFill>
            </a:endParaRPr>
          </a:p>
          <a:p>
            <a:pPr marL="0" indent="0">
              <a:buNone/>
            </a:pPr>
            <a:r>
              <a:rPr lang="en-US" sz="2800" dirty="0">
                <a:solidFill>
                  <a:prstClr val="black"/>
                </a:solidFill>
              </a:rPr>
              <a:t>inside the crease</a:t>
            </a:r>
          </a:p>
          <a:p>
            <a:pPr marL="0" indent="0">
              <a:buNone/>
            </a:pPr>
            <a:endParaRPr lang="en-US" sz="1050" dirty="0">
              <a:solidFill>
                <a:prstClr val="black"/>
              </a:solidFill>
            </a:endParaRPr>
          </a:p>
          <a:p>
            <a:pPr marL="0" indent="0">
              <a:buNone/>
            </a:pPr>
            <a:r>
              <a:rPr lang="en-US" sz="4400" dirty="0">
                <a:solidFill>
                  <a:prstClr val="black"/>
                </a:solidFill>
              </a:rPr>
              <a:t>        or </a:t>
            </a:r>
          </a:p>
          <a:p>
            <a:pPr marL="0" indent="0">
              <a:buNone/>
            </a:pPr>
            <a:endParaRPr lang="en-US" sz="1050" dirty="0">
              <a:solidFill>
                <a:prstClr val="black"/>
              </a:solidFill>
            </a:endParaRPr>
          </a:p>
          <a:p>
            <a:pPr marL="0" indent="0">
              <a:buNone/>
            </a:pPr>
            <a:r>
              <a:rPr lang="en-US" sz="2800" dirty="0">
                <a:solidFill>
                  <a:prstClr val="black"/>
                </a:solidFill>
              </a:rPr>
              <a:t>any part of keeper crosse in or outside</a:t>
            </a:r>
            <a:br>
              <a:rPr lang="en-US" sz="2800" dirty="0">
                <a:solidFill>
                  <a:prstClr val="black"/>
                </a:solidFill>
              </a:rPr>
            </a:br>
            <a:r>
              <a:rPr lang="en-US" sz="2800" dirty="0">
                <a:solidFill>
                  <a:prstClr val="black"/>
                </a:solidFill>
              </a:rPr>
              <a:t>of the crease when the goalie has</a:t>
            </a:r>
            <a:br>
              <a:rPr lang="en-US" sz="2800" dirty="0">
                <a:solidFill>
                  <a:prstClr val="black"/>
                </a:solidFill>
              </a:rPr>
            </a:br>
            <a:r>
              <a:rPr lang="en-US" sz="2800" dirty="0">
                <a:solidFill>
                  <a:prstClr val="black"/>
                </a:solidFill>
              </a:rPr>
              <a:t>possession and is in the crease.</a:t>
            </a:r>
          </a:p>
          <a:p>
            <a:pPr marL="0" indent="0">
              <a:buNone/>
            </a:pPr>
            <a:endParaRPr lang="en-US" sz="2800" dirty="0">
              <a:solidFill>
                <a:prstClr val="black"/>
              </a:solidFill>
            </a:endParaRPr>
          </a:p>
        </p:txBody>
      </p:sp>
      <p:sp>
        <p:nvSpPr>
          <p:cNvPr id="4" name="Title 1"/>
          <p:cNvSpPr txBox="1">
            <a:spLocks/>
          </p:cNvSpPr>
          <p:nvPr/>
        </p:nvSpPr>
        <p:spPr>
          <a:xfrm>
            <a:off x="3885502" y="5853229"/>
            <a:ext cx="475071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Goalie Interference</a:t>
            </a:r>
          </a:p>
        </p:txBody>
      </p:sp>
      <p:sp>
        <p:nvSpPr>
          <p:cNvPr id="5" name="Rectangle 4"/>
          <p:cNvSpPr/>
          <p:nvPr/>
        </p:nvSpPr>
        <p:spPr>
          <a:xfrm>
            <a:off x="5418667" y="6425603"/>
            <a:ext cx="109036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 2</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5492" y="115535"/>
            <a:ext cx="3834516" cy="55397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descr="interferen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970" y="1270000"/>
            <a:ext cx="2577669" cy="4287071"/>
          </a:xfrm>
          <a:prstGeom prst="rect">
            <a:avLst/>
          </a:prstGeom>
        </p:spPr>
      </p:pic>
    </p:spTree>
    <p:extLst>
      <p:ext uri="{BB962C8B-B14F-4D97-AF65-F5344CB8AC3E}">
        <p14:creationId xmlns:p14="http://schemas.microsoft.com/office/powerpoint/2010/main" val="653668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fere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2366"/>
            <a:ext cx="12192000" cy="8128000"/>
          </a:xfrm>
          <a:prstGeom prst="rect">
            <a:avLst/>
          </a:prstGeom>
        </p:spPr>
      </p:pic>
    </p:spTree>
    <p:extLst>
      <p:ext uri="{BB962C8B-B14F-4D97-AF65-F5344CB8AC3E}">
        <p14:creationId xmlns:p14="http://schemas.microsoft.com/office/powerpoint/2010/main" val="1514895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390797"/>
            <a:ext cx="4366001" cy="328003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prstClr val="black"/>
                </a:solidFill>
              </a:rPr>
              <a:t>Must remain motionless.</a:t>
            </a:r>
          </a:p>
          <a:p>
            <a:r>
              <a:rPr lang="en-US" sz="2400" dirty="0">
                <a:solidFill>
                  <a:prstClr val="black"/>
                </a:solidFill>
              </a:rPr>
              <a:t>Must keep his </a:t>
            </a:r>
            <a:r>
              <a:rPr lang="en-US" sz="2400" dirty="0" err="1">
                <a:solidFill>
                  <a:prstClr val="black"/>
                </a:solidFill>
              </a:rPr>
              <a:t>crosse</a:t>
            </a:r>
            <a:r>
              <a:rPr lang="en-US" sz="2400" dirty="0">
                <a:solidFill>
                  <a:prstClr val="black"/>
                </a:solidFill>
              </a:rPr>
              <a:t> within his body. </a:t>
            </a:r>
          </a:p>
          <a:p>
            <a:r>
              <a:rPr lang="en-US" sz="2400" dirty="0">
                <a:solidFill>
                  <a:prstClr val="black"/>
                </a:solidFill>
              </a:rPr>
              <a:t>Legs must be shoulder width. </a:t>
            </a:r>
          </a:p>
        </p:txBody>
      </p:sp>
      <p:sp>
        <p:nvSpPr>
          <p:cNvPr id="4" name="Title 3"/>
          <p:cNvSpPr txBox="1">
            <a:spLocks/>
          </p:cNvSpPr>
          <p:nvPr/>
        </p:nvSpPr>
        <p:spPr>
          <a:xfrm>
            <a:off x="3210498" y="5855603"/>
            <a:ext cx="544157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Illegal Screen</a:t>
            </a:r>
          </a:p>
        </p:txBody>
      </p:sp>
      <p:sp>
        <p:nvSpPr>
          <p:cNvPr id="5" name="Rectangle 4"/>
          <p:cNvSpPr/>
          <p:nvPr/>
        </p:nvSpPr>
        <p:spPr>
          <a:xfrm>
            <a:off x="5257536" y="6457890"/>
            <a:ext cx="109036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 4</a:t>
            </a:r>
          </a:p>
        </p:txBody>
      </p:sp>
      <p:sp>
        <p:nvSpPr>
          <p:cNvPr id="7" name="Rectangle 6"/>
          <p:cNvSpPr/>
          <p:nvPr/>
        </p:nvSpPr>
        <p:spPr>
          <a:xfrm>
            <a:off x="-126416" y="3973660"/>
            <a:ext cx="2344166" cy="1077218"/>
          </a:xfrm>
          <a:prstGeom prst="rect">
            <a:avLst/>
          </a:prstGeom>
        </p:spPr>
        <p:txBody>
          <a:bodyPr wrap="square">
            <a:spAutoFit/>
          </a:bodyPr>
          <a:lstStyle/>
          <a:p>
            <a:pPr algn="ctr"/>
            <a:r>
              <a:rPr lang="en-US" sz="3200" b="1" dirty="0">
                <a:solidFill>
                  <a:srgbClr val="C00000"/>
                </a:solidFill>
              </a:rPr>
              <a:t>MUST be contact!</a:t>
            </a:r>
          </a:p>
        </p:txBody>
      </p:sp>
      <p:pic>
        <p:nvPicPr>
          <p:cNvPr id="8" name="Picture 7" descr="illegal scree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961" y="59527"/>
            <a:ext cx="7897702" cy="5545474"/>
          </a:xfrm>
          <a:prstGeom prst="rect">
            <a:avLst/>
          </a:prstGeom>
        </p:spPr>
      </p:pic>
      <p:pic>
        <p:nvPicPr>
          <p:cNvPr id="9" name="Picture 8">
            <a:extLst>
              <a:ext uri="{FF2B5EF4-FFF2-40B4-BE49-F238E27FC236}">
                <a16:creationId xmlns:a16="http://schemas.microsoft.com/office/drawing/2014/main" xmlns="" id="{B62FF8E7-9370-3440-8D78-F4A883625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352" y="1946365"/>
            <a:ext cx="2942166" cy="4000499"/>
          </a:xfrm>
          <a:prstGeom prst="rect">
            <a:avLst/>
          </a:prstGeom>
        </p:spPr>
      </p:pic>
    </p:spTree>
    <p:extLst>
      <p:ext uri="{BB962C8B-B14F-4D97-AF65-F5344CB8AC3E}">
        <p14:creationId xmlns:p14="http://schemas.microsoft.com/office/powerpoint/2010/main" val="263763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516832" y="145981"/>
            <a:ext cx="3274617" cy="5174351"/>
          </a:xfrm>
          <a:prstGeom prst="rect">
            <a:avLst/>
          </a:prstGeom>
        </p:spPr>
      </p:pic>
      <p:sp>
        <p:nvSpPr>
          <p:cNvPr id="2" name="Title 1"/>
          <p:cNvSpPr txBox="1">
            <a:spLocks/>
          </p:cNvSpPr>
          <p:nvPr/>
        </p:nvSpPr>
        <p:spPr>
          <a:xfrm>
            <a:off x="3486182" y="5869941"/>
            <a:ext cx="461382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Withholding</a:t>
            </a:r>
          </a:p>
        </p:txBody>
      </p:sp>
      <p:sp>
        <p:nvSpPr>
          <p:cNvPr id="3" name="Content Placeholder 2"/>
          <p:cNvSpPr txBox="1">
            <a:spLocks/>
          </p:cNvSpPr>
          <p:nvPr/>
        </p:nvSpPr>
        <p:spPr>
          <a:xfrm>
            <a:off x="169057" y="77969"/>
            <a:ext cx="4201571" cy="417529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solidFill>
                  <a:prstClr val="black"/>
                </a:solidFill>
              </a:rPr>
              <a:t>Player may not:</a:t>
            </a:r>
          </a:p>
          <a:p>
            <a:pPr marL="0" indent="0">
              <a:buNone/>
            </a:pPr>
            <a:endParaRPr lang="en-US" sz="1200" dirty="0">
              <a:solidFill>
                <a:prstClr val="black"/>
              </a:solidFill>
            </a:endParaRPr>
          </a:p>
          <a:p>
            <a:r>
              <a:rPr lang="en-US" dirty="0">
                <a:solidFill>
                  <a:prstClr val="black"/>
                </a:solidFill>
              </a:rPr>
              <a:t>lie on the ball.</a:t>
            </a:r>
          </a:p>
          <a:p>
            <a:r>
              <a:rPr lang="en-US" dirty="0">
                <a:solidFill>
                  <a:prstClr val="black"/>
                </a:solidFill>
              </a:rPr>
              <a:t>trap the ball with crosse any longer than is necessary to control.</a:t>
            </a:r>
          </a:p>
          <a:p>
            <a:r>
              <a:rPr lang="en-US" dirty="0">
                <a:solidFill>
                  <a:prstClr val="black"/>
                </a:solidFill>
              </a:rPr>
              <a:t>withhold ball in any  manner.</a:t>
            </a:r>
          </a:p>
          <a:p>
            <a:r>
              <a:rPr lang="en-US" dirty="0">
                <a:solidFill>
                  <a:prstClr val="black"/>
                </a:solidFill>
              </a:rPr>
              <a:t>one step on FO with ball in back of crosse.</a:t>
            </a:r>
            <a:br>
              <a:rPr lang="en-US" dirty="0">
                <a:solidFill>
                  <a:prstClr val="black"/>
                </a:solidFill>
              </a:rPr>
            </a:br>
            <a:endParaRPr lang="en-US" dirty="0">
              <a:solidFill>
                <a:prstClr val="black"/>
              </a:solidFill>
            </a:endParaRPr>
          </a:p>
        </p:txBody>
      </p:sp>
      <p:sp>
        <p:nvSpPr>
          <p:cNvPr id="5" name="Rectangle 4"/>
          <p:cNvSpPr/>
          <p:nvPr/>
        </p:nvSpPr>
        <p:spPr>
          <a:xfrm>
            <a:off x="5211846" y="6386845"/>
            <a:ext cx="1162498"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6:12</a:t>
            </a:r>
          </a:p>
        </p:txBody>
      </p:sp>
      <p:sp>
        <p:nvSpPr>
          <p:cNvPr id="10" name="Oval 9"/>
          <p:cNvSpPr/>
          <p:nvPr/>
        </p:nvSpPr>
        <p:spPr>
          <a:xfrm>
            <a:off x="11196019" y="1512313"/>
            <a:ext cx="628650" cy="7620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7357" y="159308"/>
            <a:ext cx="4040529" cy="5490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3922359" y="4375212"/>
            <a:ext cx="3963801" cy="1200329"/>
          </a:xfrm>
          <a:prstGeom prst="rect">
            <a:avLst/>
          </a:prstGeom>
          <a:noFill/>
        </p:spPr>
        <p:txBody>
          <a:bodyPr wrap="square" lIns="91440" tIns="45720" rIns="91440" bIns="45720">
            <a:spAutoFit/>
          </a:bodyPr>
          <a:lstStyle/>
          <a:p>
            <a:pPr algn="ctr"/>
            <a:r>
              <a:rPr lang="en-US" sz="3600" b="1" dirty="0">
                <a:ln w="0"/>
                <a:solidFill>
                  <a:srgbClr val="C00000"/>
                </a:solidFill>
                <a:effectLst>
                  <a:outerShdw blurRad="38100" dist="19050" dir="2700000" algn="tl" rotWithShape="0">
                    <a:prstClr val="black">
                      <a:alpha val="40000"/>
                    </a:prstClr>
                  </a:outerShdw>
                </a:effectLst>
              </a:rPr>
              <a:t>Immediate</a:t>
            </a:r>
          </a:p>
          <a:p>
            <a:pPr algn="ctr"/>
            <a:r>
              <a:rPr lang="en-US" sz="3600" b="1" dirty="0">
                <a:ln w="0"/>
                <a:solidFill>
                  <a:srgbClr val="C00000"/>
                </a:solidFill>
                <a:effectLst>
                  <a:outerShdw blurRad="38100" dist="19050" dir="2700000" algn="tl" rotWithShape="0">
                    <a:prstClr val="black">
                      <a:alpha val="40000"/>
                    </a:prstClr>
                  </a:outerShdw>
                </a:effectLst>
              </a:rPr>
              <a:t>Whistle</a:t>
            </a:r>
          </a:p>
        </p:txBody>
      </p:sp>
      <p:sp>
        <p:nvSpPr>
          <p:cNvPr id="13" name="Oval 12"/>
          <p:cNvSpPr/>
          <p:nvPr/>
        </p:nvSpPr>
        <p:spPr>
          <a:xfrm>
            <a:off x="10421717" y="2665039"/>
            <a:ext cx="590813" cy="607155"/>
          </a:xfrm>
          <a:prstGeom prst="ellipse">
            <a:avLst/>
          </a:prstGeom>
          <a:solidFill>
            <a:srgbClr val="FFFF00">
              <a:alpha val="42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8" name="Picture 7" descr="withhold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35" y="224086"/>
            <a:ext cx="4669376" cy="4276331"/>
          </a:xfrm>
          <a:prstGeom prst="rect">
            <a:avLst/>
          </a:prstGeom>
        </p:spPr>
      </p:pic>
    </p:spTree>
    <p:extLst>
      <p:ext uri="{BB962C8B-B14F-4D97-AF65-F5344CB8AC3E}">
        <p14:creationId xmlns:p14="http://schemas.microsoft.com/office/powerpoint/2010/main" val="259645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9534"/>
            <a:ext cx="12192000" cy="81499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92075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tsontalk.files.wordpress.com/2012/07/2123-3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6886"/>
            <a:ext cx="12192000" cy="80470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97039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209174"/>
            <a:ext cx="7732652" cy="53461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20713" lvl="1" indent="-342900">
              <a:buFont typeface="Arial" pitchFamily="34" charset="0"/>
              <a:buChar char="•"/>
            </a:pPr>
            <a:r>
              <a:rPr lang="en-US" sz="2400" dirty="0">
                <a:solidFill>
                  <a:prstClr val="black"/>
                </a:solidFill>
              </a:rPr>
              <a:t>Playing without a crosse.</a:t>
            </a:r>
          </a:p>
          <a:p>
            <a:pPr marL="620713" lvl="1" indent="-342900">
              <a:buFont typeface="Arial" pitchFamily="34" charset="0"/>
              <a:buChar char="•"/>
            </a:pPr>
            <a:r>
              <a:rPr lang="en-US" sz="2400" dirty="0">
                <a:solidFill>
                  <a:prstClr val="black"/>
                </a:solidFill>
              </a:rPr>
              <a:t>Flicking crosse in opponents face.</a:t>
            </a:r>
          </a:p>
          <a:p>
            <a:pPr marL="620713" lvl="1" indent="-342900">
              <a:buFont typeface="Arial" pitchFamily="34" charset="0"/>
              <a:buChar char="•"/>
            </a:pPr>
            <a:r>
              <a:rPr lang="en-US" sz="2400" dirty="0">
                <a:solidFill>
                  <a:prstClr val="black"/>
                </a:solidFill>
              </a:rPr>
              <a:t>Enter game before penalty time has expired.</a:t>
            </a:r>
          </a:p>
          <a:p>
            <a:pPr marL="620713" lvl="1" indent="-342900">
              <a:buFont typeface="Arial" pitchFamily="34" charset="0"/>
              <a:buChar char="•"/>
            </a:pPr>
            <a:r>
              <a:rPr lang="en-US" sz="2400" dirty="0">
                <a:solidFill>
                  <a:prstClr val="black"/>
                </a:solidFill>
              </a:rPr>
              <a:t>Participating from Out of Bounds.</a:t>
            </a:r>
          </a:p>
          <a:p>
            <a:pPr marL="620713" lvl="1" indent="-342900">
              <a:buFont typeface="Arial" pitchFamily="34" charset="0"/>
              <a:buChar char="•"/>
            </a:pPr>
            <a:r>
              <a:rPr lang="en-US" sz="2400" dirty="0">
                <a:solidFill>
                  <a:prstClr val="black"/>
                </a:solidFill>
              </a:rPr>
              <a:t>Leaving restraining area before Faceoff ended.</a:t>
            </a:r>
          </a:p>
          <a:p>
            <a:pPr marL="620713" lvl="1" indent="-342900">
              <a:buFont typeface="Arial" pitchFamily="34" charset="0"/>
              <a:buChar char="•"/>
            </a:pPr>
            <a:r>
              <a:rPr lang="en-US" sz="2400" dirty="0">
                <a:solidFill>
                  <a:prstClr val="black"/>
                </a:solidFill>
              </a:rPr>
              <a:t>More than 10 men on the field.</a:t>
            </a:r>
          </a:p>
          <a:p>
            <a:pPr marL="620713" lvl="1" indent="-342900">
              <a:buFont typeface="Arial" pitchFamily="34" charset="0"/>
              <a:buChar char="•"/>
            </a:pPr>
            <a:r>
              <a:rPr lang="en-US" sz="2400" dirty="0">
                <a:solidFill>
                  <a:prstClr val="black"/>
                </a:solidFill>
              </a:rPr>
              <a:t>Crease violation.</a:t>
            </a:r>
          </a:p>
          <a:p>
            <a:pPr marL="620713" lvl="1" indent="-342900">
              <a:buFont typeface="Arial" pitchFamily="34" charset="0"/>
              <a:buChar char="•"/>
            </a:pPr>
            <a:r>
              <a:rPr lang="en-US" sz="2400" dirty="0">
                <a:solidFill>
                  <a:prstClr val="black"/>
                </a:solidFill>
              </a:rPr>
              <a:t>No working horn.</a:t>
            </a:r>
          </a:p>
          <a:p>
            <a:pPr marL="620713" lvl="1" indent="-342900">
              <a:buFont typeface="Arial" pitchFamily="34" charset="0"/>
              <a:buChar char="•"/>
            </a:pPr>
            <a:r>
              <a:rPr lang="en-US" sz="2400" dirty="0">
                <a:solidFill>
                  <a:prstClr val="black"/>
                </a:solidFill>
              </a:rPr>
              <a:t>More than 4 long crosses.</a:t>
            </a:r>
          </a:p>
          <a:p>
            <a:pPr marL="620713" lvl="1" indent="-342900">
              <a:buFont typeface="Arial" pitchFamily="34" charset="0"/>
              <a:buChar char="•"/>
            </a:pPr>
            <a:r>
              <a:rPr lang="en-US" sz="2400" dirty="0">
                <a:solidFill>
                  <a:prstClr val="black"/>
                </a:solidFill>
              </a:rPr>
              <a:t>Mouthpiece.</a:t>
            </a:r>
          </a:p>
          <a:p>
            <a:pPr marL="620713" lvl="1" indent="-342900">
              <a:buFont typeface="Arial" pitchFamily="34" charset="0"/>
              <a:buChar char="•"/>
            </a:pPr>
            <a:r>
              <a:rPr lang="en-US" sz="2400" dirty="0">
                <a:solidFill>
                  <a:prstClr val="black"/>
                </a:solidFill>
              </a:rPr>
              <a:t>Failure to give 5 yards on restart.</a:t>
            </a:r>
          </a:p>
          <a:p>
            <a:pPr marL="620713" lvl="1" indent="-342900">
              <a:buFont typeface="Arial" pitchFamily="34" charset="0"/>
              <a:buChar char="•"/>
            </a:pPr>
            <a:r>
              <a:rPr lang="en-US" sz="2400" dirty="0">
                <a:solidFill>
                  <a:prstClr val="black"/>
                </a:solidFill>
              </a:rPr>
              <a:t>Exchanging crosse while in possession.</a:t>
            </a:r>
          </a:p>
          <a:p>
            <a:pPr marL="620713" lvl="1" indent="-342900">
              <a:buFont typeface="Arial" pitchFamily="34" charset="0"/>
              <a:buChar char="•"/>
            </a:pPr>
            <a:endParaRPr lang="en-US" sz="2400" dirty="0">
              <a:solidFill>
                <a:prstClr val="black"/>
              </a:solidFill>
            </a:endParaRPr>
          </a:p>
        </p:txBody>
      </p:sp>
      <p:sp>
        <p:nvSpPr>
          <p:cNvPr id="3" name="Content Placeholder 2"/>
          <p:cNvSpPr txBox="1">
            <a:spLocks/>
          </p:cNvSpPr>
          <p:nvPr/>
        </p:nvSpPr>
        <p:spPr>
          <a:xfrm>
            <a:off x="5943600" y="1383328"/>
            <a:ext cx="4724400"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4675" lvl="1" indent="-342900">
              <a:buFont typeface="Arial" pitchFamily="34" charset="0"/>
              <a:buChar char="•"/>
            </a:pPr>
            <a:endParaRPr lang="en-US" sz="2400" dirty="0">
              <a:solidFill>
                <a:prstClr val="black"/>
              </a:solidFill>
            </a:endParaRPr>
          </a:p>
        </p:txBody>
      </p:sp>
      <p:sp>
        <p:nvSpPr>
          <p:cNvPr id="4" name="Title 3"/>
          <p:cNvSpPr txBox="1">
            <a:spLocks/>
          </p:cNvSpPr>
          <p:nvPr/>
        </p:nvSpPr>
        <p:spPr>
          <a:xfrm>
            <a:off x="3929065" y="5886390"/>
            <a:ext cx="4225523"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Illegal Procedure</a:t>
            </a:r>
          </a:p>
        </p:txBody>
      </p:sp>
      <p:sp>
        <p:nvSpPr>
          <p:cNvPr id="6" name="Rectangle 5"/>
          <p:cNvSpPr/>
          <p:nvPr/>
        </p:nvSpPr>
        <p:spPr>
          <a:xfrm>
            <a:off x="5525500" y="6457890"/>
            <a:ext cx="1032655"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6:5</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567" y="1882188"/>
            <a:ext cx="3571433" cy="35714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descr="illegal-procedu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391" y="-305830"/>
            <a:ext cx="3953521" cy="6244140"/>
          </a:xfrm>
          <a:prstGeom prst="rect">
            <a:avLst/>
          </a:prstGeom>
        </p:spPr>
      </p:pic>
    </p:spTree>
    <p:extLst>
      <p:ext uri="{BB962C8B-B14F-4D97-AF65-F5344CB8AC3E}">
        <p14:creationId xmlns:p14="http://schemas.microsoft.com/office/powerpoint/2010/main" val="324335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B933DFB5-B875-314A-A58B-CF0F93AE1DA1}"/>
              </a:ext>
            </a:extLst>
          </p:cNvPr>
          <p:cNvSpPr txBox="1">
            <a:spLocks/>
          </p:cNvSpPr>
          <p:nvPr/>
        </p:nvSpPr>
        <p:spPr>
          <a:xfrm>
            <a:off x="2368054" y="5873111"/>
            <a:ext cx="676018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Playing without the Crosse</a:t>
            </a:r>
          </a:p>
        </p:txBody>
      </p:sp>
      <p:sp>
        <p:nvSpPr>
          <p:cNvPr id="3" name="Rectangle 2">
            <a:extLst>
              <a:ext uri="{FF2B5EF4-FFF2-40B4-BE49-F238E27FC236}">
                <a16:creationId xmlns:a16="http://schemas.microsoft.com/office/drawing/2014/main" xmlns="" id="{937762B9-1A65-2245-AADB-393C09E63ECF}"/>
              </a:ext>
            </a:extLst>
          </p:cNvPr>
          <p:cNvSpPr/>
          <p:nvPr/>
        </p:nvSpPr>
        <p:spPr>
          <a:xfrm>
            <a:off x="4968911" y="6444611"/>
            <a:ext cx="1342034"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Rules 6:5-2</a:t>
            </a:r>
          </a:p>
        </p:txBody>
      </p:sp>
      <p:pic>
        <p:nvPicPr>
          <p:cNvPr id="5" name="Picture 4">
            <a:extLst>
              <a:ext uri="{FF2B5EF4-FFF2-40B4-BE49-F238E27FC236}">
                <a16:creationId xmlns:a16="http://schemas.microsoft.com/office/drawing/2014/main" xmlns="" id="{C8D5729A-42C2-7245-9171-AB5268F8D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68" y="198021"/>
            <a:ext cx="9602953" cy="5401661"/>
          </a:xfrm>
          <a:prstGeom prst="rect">
            <a:avLst/>
          </a:prstGeom>
        </p:spPr>
      </p:pic>
    </p:spTree>
    <p:extLst>
      <p:ext uri="{BB962C8B-B14F-4D97-AF65-F5344CB8AC3E}">
        <p14:creationId xmlns:p14="http://schemas.microsoft.com/office/powerpoint/2010/main" val="2956673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AC587F52-15B2-8444-804A-6585DB28156A}"/>
              </a:ext>
            </a:extLst>
          </p:cNvPr>
          <p:cNvSpPr txBox="1">
            <a:spLocks/>
          </p:cNvSpPr>
          <p:nvPr/>
        </p:nvSpPr>
        <p:spPr>
          <a:xfrm>
            <a:off x="3597765" y="5864900"/>
            <a:ext cx="5082409"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Throwing the Crosse</a:t>
            </a:r>
          </a:p>
        </p:txBody>
      </p:sp>
      <p:sp>
        <p:nvSpPr>
          <p:cNvPr id="3" name="Rectangle 2">
            <a:extLst>
              <a:ext uri="{FF2B5EF4-FFF2-40B4-BE49-F238E27FC236}">
                <a16:creationId xmlns:a16="http://schemas.microsoft.com/office/drawing/2014/main" xmlns="" id="{145890C0-4EC4-EE4D-B761-0D0C73A39826}"/>
              </a:ext>
            </a:extLst>
          </p:cNvPr>
          <p:cNvSpPr/>
          <p:nvPr/>
        </p:nvSpPr>
        <p:spPr>
          <a:xfrm>
            <a:off x="702364" y="1868701"/>
            <a:ext cx="10880036" cy="2062103"/>
          </a:xfrm>
          <a:prstGeom prst="rect">
            <a:avLst/>
          </a:prstGeom>
        </p:spPr>
        <p:txBody>
          <a:bodyPr wrap="square">
            <a:spAutoFit/>
          </a:bodyPr>
          <a:lstStyle/>
          <a:p>
            <a:r>
              <a:rPr lang="en-US" sz="3200" dirty="0"/>
              <a:t>Throwing the crosse at a ball, player or other game personnel is considered unsportsmanlike conduct.</a:t>
            </a:r>
          </a:p>
          <a:p>
            <a:endParaRPr lang="en-US" sz="3200" dirty="0"/>
          </a:p>
          <a:p>
            <a:r>
              <a:rPr lang="en-US" sz="3200" dirty="0"/>
              <a:t>In all other cases falls under illegal procedure.</a:t>
            </a:r>
          </a:p>
        </p:txBody>
      </p:sp>
      <p:sp>
        <p:nvSpPr>
          <p:cNvPr id="5" name="Rectangle 4">
            <a:extLst>
              <a:ext uri="{FF2B5EF4-FFF2-40B4-BE49-F238E27FC236}">
                <a16:creationId xmlns:a16="http://schemas.microsoft.com/office/drawing/2014/main" xmlns="" id="{24689EA4-2514-5E4C-8EDB-1190DCF33A06}"/>
              </a:ext>
            </a:extLst>
          </p:cNvPr>
          <p:cNvSpPr/>
          <p:nvPr/>
        </p:nvSpPr>
        <p:spPr>
          <a:xfrm>
            <a:off x="4968911" y="6523662"/>
            <a:ext cx="231826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Rules 5-10 and 6:5-2</a:t>
            </a:r>
          </a:p>
        </p:txBody>
      </p:sp>
    </p:spTree>
    <p:extLst>
      <p:ext uri="{BB962C8B-B14F-4D97-AF65-F5344CB8AC3E}">
        <p14:creationId xmlns:p14="http://schemas.microsoft.com/office/powerpoint/2010/main" val="937170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E7944AC-0302-3F44-8DBC-4A44C3271DA3}"/>
              </a:ext>
            </a:extLst>
          </p:cNvPr>
          <p:cNvPicPr>
            <a:picLocks noChangeAspect="1"/>
          </p:cNvPicPr>
          <p:nvPr/>
        </p:nvPicPr>
        <p:blipFill>
          <a:blip r:embed="rId3"/>
          <a:stretch>
            <a:fillRect/>
          </a:stretch>
        </p:blipFill>
        <p:spPr>
          <a:xfrm>
            <a:off x="123020" y="77589"/>
            <a:ext cx="7634140" cy="5530731"/>
          </a:xfrm>
          <a:prstGeom prst="rect">
            <a:avLst/>
          </a:prstGeom>
        </p:spPr>
      </p:pic>
      <p:sp>
        <p:nvSpPr>
          <p:cNvPr id="2" name="Title 1"/>
          <p:cNvSpPr>
            <a:spLocks noGrp="1"/>
          </p:cNvSpPr>
          <p:nvPr>
            <p:ph type="title"/>
          </p:nvPr>
        </p:nvSpPr>
        <p:spPr>
          <a:xfrm>
            <a:off x="3940090" y="5721057"/>
            <a:ext cx="10972800" cy="1143000"/>
          </a:xfrm>
        </p:spPr>
        <p:txBody>
          <a:bodyPr/>
          <a:lstStyle/>
          <a:p>
            <a:r>
              <a:rPr lang="en-US" dirty="0">
                <a:ln w="0"/>
                <a:effectLst>
                  <a:outerShdw blurRad="38100" dist="19050" dir="2700000" algn="tl" rotWithShape="0">
                    <a:schemeClr val="dk1">
                      <a:alpha val="40000"/>
                    </a:schemeClr>
                  </a:outerShdw>
                </a:effectLst>
              </a:rPr>
              <a:t>Exchanging Crosses</a:t>
            </a:r>
          </a:p>
        </p:txBody>
      </p:sp>
      <p:sp>
        <p:nvSpPr>
          <p:cNvPr id="3" name="Rectangle 2">
            <a:extLst>
              <a:ext uri="{FF2B5EF4-FFF2-40B4-BE49-F238E27FC236}">
                <a16:creationId xmlns:a16="http://schemas.microsoft.com/office/drawing/2014/main" xmlns="" id="{8A8AC0D3-CFBC-DA4C-8C04-A95A37D6AA97}"/>
              </a:ext>
            </a:extLst>
          </p:cNvPr>
          <p:cNvSpPr/>
          <p:nvPr/>
        </p:nvSpPr>
        <p:spPr>
          <a:xfrm>
            <a:off x="4990445" y="6490307"/>
            <a:ext cx="1463862" cy="369332"/>
          </a:xfrm>
          <a:prstGeom prst="rect">
            <a:avLst/>
          </a:prstGeom>
        </p:spPr>
        <p:txBody>
          <a:bodyPr wrap="none">
            <a:spAutoFit/>
          </a:bodyPr>
          <a:lstStyle/>
          <a:p>
            <a:r>
              <a:rPr lang="en-US" dirty="0">
                <a:ln w="0"/>
                <a:effectLst>
                  <a:outerShdw blurRad="38100" dist="19050" dir="2700000" algn="tl" rotWithShape="0">
                    <a:schemeClr val="dk1">
                      <a:alpha val="40000"/>
                    </a:schemeClr>
                  </a:outerShdw>
                </a:effectLst>
              </a:rPr>
              <a:t>Rule </a:t>
            </a:r>
            <a:r>
              <a:rPr lang="en-US" dirty="0" smtClean="0">
                <a:ln w="0"/>
                <a:effectLst>
                  <a:outerShdw blurRad="38100" dist="19050" dir="2700000" algn="tl" rotWithShape="0">
                    <a:schemeClr val="dk1">
                      <a:alpha val="40000"/>
                    </a:schemeClr>
                  </a:outerShdw>
                </a:effectLst>
              </a:rPr>
              <a:t>6.5.2b4 </a:t>
            </a:r>
            <a:endParaRPr lang="en-US" dirty="0">
              <a:ln w="0"/>
              <a:effectLst>
                <a:outerShdw blurRad="38100" dist="19050" dir="2700000" algn="tl" rotWithShape="0">
                  <a:schemeClr val="dk1">
                    <a:alpha val="40000"/>
                  </a:schemeClr>
                </a:outerShdw>
              </a:effectLst>
            </a:endParaRPr>
          </a:p>
        </p:txBody>
      </p:sp>
      <p:pic>
        <p:nvPicPr>
          <p:cNvPr id="11" name="Picture 10">
            <a:extLst>
              <a:ext uri="{FF2B5EF4-FFF2-40B4-BE49-F238E27FC236}">
                <a16:creationId xmlns:a16="http://schemas.microsoft.com/office/drawing/2014/main" xmlns="" id="{9285499D-F88B-824B-826D-016D4E885813}"/>
              </a:ext>
            </a:extLst>
          </p:cNvPr>
          <p:cNvPicPr>
            <a:picLocks noChangeAspect="1"/>
          </p:cNvPicPr>
          <p:nvPr/>
        </p:nvPicPr>
        <p:blipFill>
          <a:blip r:embed="rId4"/>
          <a:stretch>
            <a:fillRect/>
          </a:stretch>
        </p:blipFill>
        <p:spPr>
          <a:xfrm rot="19691477">
            <a:off x="1776970" y="1432583"/>
            <a:ext cx="1879430" cy="1839361"/>
          </a:xfrm>
          <a:prstGeom prst="rect">
            <a:avLst/>
          </a:prstGeom>
        </p:spPr>
      </p:pic>
      <p:pic>
        <p:nvPicPr>
          <p:cNvPr id="9" name="Picture 8">
            <a:extLst>
              <a:ext uri="{FF2B5EF4-FFF2-40B4-BE49-F238E27FC236}">
                <a16:creationId xmlns:a16="http://schemas.microsoft.com/office/drawing/2014/main" xmlns="" id="{B31E58EF-9369-2746-B17D-12434BC5D81C}"/>
              </a:ext>
            </a:extLst>
          </p:cNvPr>
          <p:cNvPicPr>
            <a:picLocks noChangeAspect="1"/>
          </p:cNvPicPr>
          <p:nvPr/>
        </p:nvPicPr>
        <p:blipFill>
          <a:blip r:embed="rId5"/>
          <a:stretch>
            <a:fillRect/>
          </a:stretch>
        </p:blipFill>
        <p:spPr>
          <a:xfrm>
            <a:off x="439420" y="758190"/>
            <a:ext cx="2413000" cy="4610100"/>
          </a:xfrm>
          <a:prstGeom prst="rect">
            <a:avLst/>
          </a:prstGeom>
        </p:spPr>
      </p:pic>
      <p:grpSp>
        <p:nvGrpSpPr>
          <p:cNvPr id="13" name="Group 12">
            <a:extLst>
              <a:ext uri="{FF2B5EF4-FFF2-40B4-BE49-F238E27FC236}">
                <a16:creationId xmlns:a16="http://schemas.microsoft.com/office/drawing/2014/main" xmlns="" id="{ABFC1321-D49A-9447-B0E7-0587BEABF9EA}"/>
              </a:ext>
            </a:extLst>
          </p:cNvPr>
          <p:cNvGrpSpPr/>
          <p:nvPr/>
        </p:nvGrpSpPr>
        <p:grpSpPr>
          <a:xfrm rot="6898422">
            <a:off x="5007849" y="1158263"/>
            <a:ext cx="1879430" cy="1839361"/>
            <a:chOff x="4611610" y="1432583"/>
            <a:chExt cx="1879430" cy="1839361"/>
          </a:xfrm>
        </p:grpSpPr>
        <p:pic>
          <p:nvPicPr>
            <p:cNvPr id="7" name="Picture 6">
              <a:extLst>
                <a:ext uri="{FF2B5EF4-FFF2-40B4-BE49-F238E27FC236}">
                  <a16:creationId xmlns:a16="http://schemas.microsoft.com/office/drawing/2014/main" xmlns="" id="{F70D3F45-CD39-0948-A632-DE8E9A6D9D43}"/>
                </a:ext>
              </a:extLst>
            </p:cNvPr>
            <p:cNvPicPr>
              <a:picLocks noChangeAspect="1"/>
            </p:cNvPicPr>
            <p:nvPr/>
          </p:nvPicPr>
          <p:blipFill>
            <a:blip r:embed="rId4"/>
            <a:stretch>
              <a:fillRect/>
            </a:stretch>
          </p:blipFill>
          <p:spPr>
            <a:xfrm rot="11835206">
              <a:off x="4611610" y="1432583"/>
              <a:ext cx="1879430" cy="1839361"/>
            </a:xfrm>
            <a:prstGeom prst="rect">
              <a:avLst/>
            </a:prstGeom>
          </p:spPr>
        </p:pic>
        <p:sp>
          <p:nvSpPr>
            <p:cNvPr id="12" name="Oval 11">
              <a:extLst>
                <a:ext uri="{FF2B5EF4-FFF2-40B4-BE49-F238E27FC236}">
                  <a16:creationId xmlns:a16="http://schemas.microsoft.com/office/drawing/2014/main" xmlns="" id="{D50001A8-63B9-2347-85EC-D20C1ED52FA4}"/>
                </a:ext>
              </a:extLst>
            </p:cNvPr>
            <p:cNvSpPr/>
            <p:nvPr/>
          </p:nvSpPr>
          <p:spPr>
            <a:xfrm>
              <a:off x="4754880" y="2636520"/>
              <a:ext cx="213360" cy="198120"/>
            </a:xfrm>
            <a:prstGeom prst="ellipse">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xmlns="" id="{02686C29-22F5-1847-AA4E-5F11B0876FE1}"/>
              </a:ext>
            </a:extLst>
          </p:cNvPr>
          <p:cNvPicPr>
            <a:picLocks noChangeAspect="1"/>
          </p:cNvPicPr>
          <p:nvPr/>
        </p:nvPicPr>
        <p:blipFill>
          <a:blip r:embed="rId6"/>
          <a:stretch>
            <a:fillRect/>
          </a:stretch>
        </p:blipFill>
        <p:spPr>
          <a:xfrm>
            <a:off x="5670550" y="588010"/>
            <a:ext cx="1612900" cy="3822700"/>
          </a:xfrm>
          <a:prstGeom prst="rect">
            <a:avLst/>
          </a:prstGeom>
        </p:spPr>
      </p:pic>
      <p:pic>
        <p:nvPicPr>
          <p:cNvPr id="18" name="Picture 17">
            <a:extLst>
              <a:ext uri="{FF2B5EF4-FFF2-40B4-BE49-F238E27FC236}">
                <a16:creationId xmlns:a16="http://schemas.microsoft.com/office/drawing/2014/main" xmlns="" id="{37DBE242-C719-E744-8952-1CD348A4CAEB}"/>
              </a:ext>
            </a:extLst>
          </p:cNvPr>
          <p:cNvPicPr>
            <a:picLocks noChangeAspect="1"/>
          </p:cNvPicPr>
          <p:nvPr/>
        </p:nvPicPr>
        <p:blipFill>
          <a:blip r:embed="rId7"/>
          <a:stretch>
            <a:fillRect/>
          </a:stretch>
        </p:blipFill>
        <p:spPr>
          <a:xfrm>
            <a:off x="8305800" y="3989"/>
            <a:ext cx="3779520" cy="5971361"/>
          </a:xfrm>
          <a:prstGeom prst="rect">
            <a:avLst/>
          </a:prstGeom>
        </p:spPr>
      </p:pic>
    </p:spTree>
    <p:extLst>
      <p:ext uri="{BB962C8B-B14F-4D97-AF65-F5344CB8AC3E}">
        <p14:creationId xmlns:p14="http://schemas.microsoft.com/office/powerpoint/2010/main" val="352487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875E-6 -7.40741E-7 L 1.875E-6 0.00023 C 0.02187 -0.01018 -0.00677 0.00347 0.02643 -0.01389 C 0.03346 -0.01759 0.04075 -0.02153 0.04791 -0.025 C 0.06094 -0.03125 0.07383 -0.03981 0.08711 -0.04352 L 0.13112 -0.05555 C 0.15377 -0.06273 0.17565 -0.07292 0.19831 -0.07731 C 0.20976 -0.08032 0.21901 -0.08171 0.23047 -0.08657 C 0.23607 -0.08889 0.24153 -0.09282 0.24713 -0.09375 L 0.25599 -0.09514 C 0.25677 -0.09676 0.25833 -0.09699 0.25846 -0.09907 C 0.25872 -0.10278 0.25729 -0.10648 0.25703 -0.11042 C 0.2569 -0.11389 0.25729 -0.1169 0.25729 -0.11991 C 0.25703 -0.12963 0.25625 -0.1243 0.25742 -0.12986 L 0.25742 -0.12963 " pathEditMode="relative" rAng="20280000" ptsTypes="AAAAAAAAAAAAAAA">
                                      <p:cBhvr>
                                        <p:cTn id="6" dur="2000" fill="hold"/>
                                        <p:tgtEl>
                                          <p:spTgt spid="11"/>
                                        </p:tgtEl>
                                        <p:attrNameLst>
                                          <p:attrName>ppt_x</p:attrName>
                                          <p:attrName>ppt_y</p:attrName>
                                        </p:attrNameLst>
                                      </p:cBhvr>
                                      <p:rCtr x="13190" y="-5046"/>
                                    </p:animMotion>
                                  </p:childTnLst>
                                </p:cTn>
                              </p:par>
                              <p:par>
                                <p:cTn id="7" presetID="0" presetClass="path" presetSubtype="0" accel="50000" decel="50000" fill="hold" nodeType="withEffect">
                                  <p:stCondLst>
                                    <p:cond delay="0"/>
                                  </p:stCondLst>
                                  <p:childTnLst>
                                    <p:animMotion origin="layout" path="M -0.00026 -0.02755 L -0.00026 -0.02755 L -0.01406 -0.02315 C -0.01615 -0.02245 -0.01823 -0.02199 -0.02031 -0.02107 C -0.02409 -0.01898 -0.02773 -0.01574 -0.03164 -0.01435 C -0.03607 -0.01273 -0.04075 -0.0132 -0.04531 -0.01204 C -0.06992 -0.00648 -0.05221 -0.00972 -0.06654 -0.00556 C -0.07448 -0.00301 -0.07825 -0.00278 -0.08659 -0.00093 L -0.09661 0.00116 L -0.10781 0.00347 C -0.11081 0.00417 -0.11367 0.00486 -0.11654 0.00555 C -0.12734 0.00833 -0.12513 0.00741 -0.13542 0.01018 C -0.13789 0.01088 -0.14036 0.0118 -0.14284 0.01227 C -0.14779 0.01343 -0.15286 0.01389 -0.15781 0.01458 L -0.17031 0.01898 C -0.1724 0.01968 -0.17461 0.02037 -0.17656 0.0213 C -0.17995 0.02268 -0.1832 0.02454 -0.18659 0.02569 C -0.18867 0.02639 -0.19088 0.02685 -0.19284 0.02778 C -0.19609 0.02963 -0.20352 0.03634 -0.20664 0.0368 L -0.22292 0.03889 C -0.22539 0.03981 -0.22786 0.04074 -0.23034 0.0412 C -0.24609 0.04444 -0.24023 0.0419 -0.25286 0.0456 C -0.25495 0.0463 -0.25703 0.04699 -0.25911 0.04792 C -0.26471 0.05023 -0.26107 0.05 -0.26406 0.05 L -0.26406 0.05 " pathEditMode="relative" ptsTypes="AAAAAAAAAAAAAAAAAAAAAAAAA">
                                      <p:cBhvr>
                                        <p:cTn id="8"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160" y="5538097"/>
            <a:ext cx="12192000" cy="1706562"/>
          </a:xfrm>
        </p:spPr>
        <p:txBody>
          <a:bodyPr>
            <a:normAutofit/>
          </a:bodyPr>
          <a:lstStyle/>
          <a:p>
            <a:r>
              <a:rPr lang="en-US" dirty="0">
                <a:ln w="0"/>
                <a:effectLst>
                  <a:outerShdw blurRad="38100" dist="19050" dir="2700000" algn="tl" rotWithShape="0">
                    <a:schemeClr val="dk1">
                      <a:alpha val="40000"/>
                    </a:schemeClr>
                  </a:outerShdw>
                </a:effectLst>
              </a:rPr>
              <a:t>The Principle of Advantage/Disadvantage</a:t>
            </a:r>
          </a:p>
        </p:txBody>
      </p:sp>
      <p:sp>
        <p:nvSpPr>
          <p:cNvPr id="4" name="Rectangle 3"/>
          <p:cNvSpPr/>
          <p:nvPr/>
        </p:nvSpPr>
        <p:spPr>
          <a:xfrm>
            <a:off x="360121" y="4724401"/>
            <a:ext cx="11831879" cy="584776"/>
          </a:xfrm>
          <a:prstGeom prst="rect">
            <a:avLst/>
          </a:prstGeom>
        </p:spPr>
        <p:txBody>
          <a:bodyPr wrap="square">
            <a:spAutoFit/>
          </a:bodyPr>
          <a:lstStyle/>
          <a:p>
            <a:pPr algn="ctr"/>
            <a:r>
              <a:rPr lang="en-US" sz="3200" b="1" dirty="0">
                <a:solidFill>
                  <a:srgbClr val="C00000"/>
                </a:solidFill>
              </a:rPr>
              <a:t>Mostly for judgment calls; NEVER applies to line calls or safety calls.</a:t>
            </a:r>
          </a:p>
        </p:txBody>
      </p:sp>
      <p:sp>
        <p:nvSpPr>
          <p:cNvPr id="5" name="Rectangle 4"/>
          <p:cNvSpPr/>
          <p:nvPr/>
        </p:nvSpPr>
        <p:spPr>
          <a:xfrm>
            <a:off x="530707" y="2931463"/>
            <a:ext cx="11410156" cy="1569660"/>
          </a:xfrm>
          <a:prstGeom prst="rect">
            <a:avLst/>
          </a:prstGeom>
        </p:spPr>
        <p:txBody>
          <a:bodyPr wrap="square">
            <a:spAutoFit/>
          </a:bodyPr>
          <a:lstStyle/>
          <a:p>
            <a:r>
              <a:rPr lang="en-US" sz="3200" dirty="0">
                <a:solidFill>
                  <a:prstClr val="black"/>
                </a:solidFill>
              </a:rPr>
              <a:t>TPOAD says that you should not call a foul if it does not give an advantage to the team committing it or disadvantage the team receiving it.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364" y="457848"/>
            <a:ext cx="5166686" cy="220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2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 name="Title 1"/>
          <p:cNvSpPr txBox="1">
            <a:spLocks/>
          </p:cNvSpPr>
          <p:nvPr/>
        </p:nvSpPr>
        <p:spPr>
          <a:xfrm>
            <a:off x="1923143" y="588639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n w="0"/>
                <a:effectLst>
                  <a:outerShdw blurRad="38100" dist="19050" dir="2700000" algn="tl" rotWithShape="0">
                    <a:schemeClr val="dk1">
                      <a:alpha val="40000"/>
                    </a:schemeClr>
                  </a:outerShdw>
                </a:effectLst>
              </a:rPr>
              <a:t>Failure to Advance</a:t>
            </a:r>
          </a:p>
        </p:txBody>
      </p:sp>
      <p:sp>
        <p:nvSpPr>
          <p:cNvPr id="11" name="Content Placeholder 2"/>
          <p:cNvSpPr txBox="1">
            <a:spLocks/>
          </p:cNvSpPr>
          <p:nvPr/>
        </p:nvSpPr>
        <p:spPr>
          <a:xfrm>
            <a:off x="773937" y="691551"/>
            <a:ext cx="5179429" cy="4487294"/>
          </a:xfrm>
          <a:prstGeom prst="rect">
            <a:avLst/>
          </a:prstGeom>
          <a:solidFill>
            <a:schemeClr val="bg1"/>
          </a:solidFill>
          <a:ln>
            <a:solidFill>
              <a:schemeClr val="tx1"/>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prstClr val="black"/>
                </a:solidFill>
              </a:rPr>
              <a:t>Once a 10 or 20 count has begun, it continues until:</a:t>
            </a:r>
            <a:br>
              <a:rPr lang="en-US" dirty="0">
                <a:solidFill>
                  <a:prstClr val="black"/>
                </a:solidFill>
              </a:rPr>
            </a:br>
            <a:endParaRPr lang="en-US" dirty="0">
              <a:solidFill>
                <a:prstClr val="black"/>
              </a:solidFill>
            </a:endParaRPr>
          </a:p>
          <a:p>
            <a:pPr marL="457200" lvl="1">
              <a:buFont typeface="Arial" pitchFamily="34" charset="0"/>
              <a:buChar char="•"/>
            </a:pPr>
            <a:r>
              <a:rPr lang="en-US" sz="3200" dirty="0">
                <a:solidFill>
                  <a:prstClr val="black"/>
                </a:solidFill>
              </a:rPr>
              <a:t>Ball crosses midfield line or </a:t>
            </a:r>
            <a:br>
              <a:rPr lang="en-US" sz="3200" dirty="0">
                <a:solidFill>
                  <a:prstClr val="black"/>
                </a:solidFill>
              </a:rPr>
            </a:br>
            <a:r>
              <a:rPr lang="en-US" sz="3200" dirty="0">
                <a:solidFill>
                  <a:prstClr val="black"/>
                </a:solidFill>
              </a:rPr>
              <a:t>attack box.</a:t>
            </a:r>
          </a:p>
          <a:p>
            <a:pPr marL="457200" lvl="1">
              <a:buFont typeface="Arial" pitchFamily="34" charset="0"/>
              <a:buChar char="•"/>
            </a:pPr>
            <a:r>
              <a:rPr lang="en-US" sz="3200" dirty="0">
                <a:solidFill>
                  <a:prstClr val="black"/>
                </a:solidFill>
              </a:rPr>
              <a:t>Change of possession.</a:t>
            </a:r>
          </a:p>
          <a:p>
            <a:pPr marL="457200" lvl="1">
              <a:buFont typeface="Arial" pitchFamily="34" charset="0"/>
              <a:buChar char="•"/>
            </a:pPr>
            <a:r>
              <a:rPr lang="en-US" sz="3200" dirty="0">
                <a:solidFill>
                  <a:prstClr val="black"/>
                </a:solidFill>
              </a:rPr>
              <a:t>Whistle.</a:t>
            </a:r>
          </a:p>
        </p:txBody>
      </p:sp>
      <p:sp>
        <p:nvSpPr>
          <p:cNvPr id="13" name="Rectangle 12"/>
          <p:cNvSpPr/>
          <p:nvPr/>
        </p:nvSpPr>
        <p:spPr>
          <a:xfrm>
            <a:off x="5264535" y="6457890"/>
            <a:ext cx="1546817" cy="400110"/>
          </a:xfrm>
          <a:prstGeom prst="rect">
            <a:avLst/>
          </a:prstGeom>
          <a:noFill/>
        </p:spPr>
        <p:txBody>
          <a:bodyPr wrap="square">
            <a:spAutoFit/>
          </a:bodyPr>
          <a:lstStyle/>
          <a:p>
            <a:r>
              <a:rPr lang="en-US" sz="2000" dirty="0">
                <a:ln w="0"/>
                <a:effectLst>
                  <a:outerShdw blurRad="38100" dist="19050" dir="2700000" algn="tl" rotWithShape="0">
                    <a:schemeClr val="dk1">
                      <a:alpha val="40000"/>
                    </a:schemeClr>
                  </a:outerShdw>
                </a:effectLst>
              </a:rPr>
              <a:t>Rule 4:13-14</a:t>
            </a:r>
          </a:p>
        </p:txBody>
      </p:sp>
      <p:cxnSp>
        <p:nvCxnSpPr>
          <p:cNvPr id="3" name="Straight Connector 2"/>
          <p:cNvCxnSpPr>
            <a:cxnSpLocks/>
          </p:cNvCxnSpPr>
          <p:nvPr/>
        </p:nvCxnSpPr>
        <p:spPr>
          <a:xfrm>
            <a:off x="6037944" y="595086"/>
            <a:ext cx="0" cy="4789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808687" y="1393371"/>
            <a:ext cx="3106056" cy="3033486"/>
          </a:xfrm>
          <a:prstGeom prst="rect">
            <a:avLst/>
          </a:prstGeom>
          <a:solidFill>
            <a:srgbClr val="FF0000">
              <a:alpha val="32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descr="failure-to-advan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294" y="-43547"/>
            <a:ext cx="4131733" cy="6163733"/>
          </a:xfrm>
          <a:prstGeom prst="rect">
            <a:avLst/>
          </a:prstGeom>
        </p:spPr>
      </p:pic>
    </p:spTree>
    <p:extLst>
      <p:ext uri="{BB962C8B-B14F-4D97-AF65-F5344CB8AC3E}">
        <p14:creationId xmlns:p14="http://schemas.microsoft.com/office/powerpoint/2010/main" val="18088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578586"/>
            <a:ext cx="12192000" cy="325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p:cNvSpPr txBox="1">
            <a:spLocks/>
          </p:cNvSpPr>
          <p:nvPr/>
        </p:nvSpPr>
        <p:spPr bwMode="auto">
          <a:xfrm>
            <a:off x="2104350" y="5706860"/>
            <a:ext cx="82296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n w="0"/>
                <a:effectLst>
                  <a:outerShdw blurRad="38100" dist="19050" dir="2700000" algn="tl" rotWithShape="0">
                    <a:schemeClr val="dk1">
                      <a:alpha val="40000"/>
                    </a:schemeClr>
                  </a:outerShdw>
                </a:effectLst>
                <a:latin typeface="Arial" charset="0"/>
                <a:cs typeface="Arial" charset="0"/>
              </a:rPr>
              <a:t>Offside</a:t>
            </a:r>
            <a:endParaRPr lang="en-US" sz="3600" dirty="0">
              <a:ln w="0"/>
              <a:effectLst>
                <a:outerShdw blurRad="38100" dist="19050" dir="2700000" algn="tl" rotWithShape="0">
                  <a:schemeClr val="dk1">
                    <a:alpha val="40000"/>
                  </a:schemeClr>
                </a:outerShdw>
              </a:effectLst>
            </a:endParaRPr>
          </a:p>
        </p:txBody>
      </p:sp>
      <p:sp>
        <p:nvSpPr>
          <p:cNvPr id="16" name="Rectangle 15"/>
          <p:cNvSpPr/>
          <p:nvPr/>
        </p:nvSpPr>
        <p:spPr>
          <a:xfrm>
            <a:off x="5465935" y="6493804"/>
            <a:ext cx="1506430" cy="346249"/>
          </a:xfrm>
          <a:prstGeom prst="rect">
            <a:avLst/>
          </a:prstGeom>
        </p:spPr>
        <p:txBody>
          <a:bodyPr wrap="none">
            <a:spAutoFit/>
          </a:bodyPr>
          <a:lstStyle/>
          <a:p>
            <a:pPr>
              <a:lnSpc>
                <a:spcPct val="90000"/>
              </a:lnSpc>
              <a:spcBef>
                <a:spcPct val="20000"/>
              </a:spcBef>
              <a:spcAft>
                <a:spcPts val="600"/>
              </a:spcAft>
            </a:pPr>
            <a:r>
              <a:rPr lang="en-US" dirty="0">
                <a:ln w="0"/>
                <a:effectLst>
                  <a:outerShdw blurRad="38100" dist="19050" dir="2700000" algn="tl" rotWithShape="0">
                    <a:schemeClr val="dk1">
                      <a:alpha val="40000"/>
                    </a:schemeClr>
                  </a:outerShdw>
                </a:effectLst>
                <a:latin typeface="Arial" charset="0"/>
                <a:cs typeface="Arial" charset="0"/>
              </a:rPr>
              <a:t>Rule 4:10-12</a:t>
            </a:r>
          </a:p>
        </p:txBody>
      </p:sp>
      <p:sp>
        <p:nvSpPr>
          <p:cNvPr id="2" name="Oval 1"/>
          <p:cNvSpPr/>
          <p:nvPr/>
        </p:nvSpPr>
        <p:spPr>
          <a:xfrm>
            <a:off x="7509045" y="2098100"/>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9698901" y="1783206"/>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7915182" y="3300377"/>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9000630" y="1594073"/>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9101605" y="4397563"/>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8534400" y="3090441"/>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568388" y="3007518"/>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9476290" y="2879244"/>
            <a:ext cx="228600" cy="228600"/>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8286849" y="3374433"/>
            <a:ext cx="228600" cy="228600"/>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8868392" y="3076215"/>
            <a:ext cx="228600" cy="228600"/>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7915182" y="2418093"/>
            <a:ext cx="228600" cy="228600"/>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9657172" y="2511411"/>
            <a:ext cx="228600" cy="228600"/>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9076952" y="3887025"/>
            <a:ext cx="228600" cy="228600"/>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9083610" y="2048463"/>
            <a:ext cx="228600" cy="228600"/>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2712931" y="2250500"/>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3119068" y="3452777"/>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3370149" y="2820803"/>
            <a:ext cx="228600" cy="228600"/>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300141" y="3049403"/>
            <a:ext cx="228600" cy="228600"/>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5314057" y="2107388"/>
            <a:ext cx="228600" cy="228600"/>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Content Placeholder 2"/>
          <p:cNvSpPr txBox="1">
            <a:spLocks/>
          </p:cNvSpPr>
          <p:nvPr/>
        </p:nvSpPr>
        <p:spPr>
          <a:xfrm>
            <a:off x="6833772" y="1027716"/>
            <a:ext cx="4316933" cy="3883527"/>
          </a:xfrm>
          <a:prstGeom prst="rect">
            <a:avLst/>
          </a:prstGeom>
          <a:solidFill>
            <a:schemeClr val="bg1"/>
          </a:solidFill>
          <a:ln>
            <a:solidFill>
              <a:schemeClr val="tx1"/>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prstClr val="black"/>
                </a:solidFill>
              </a:rPr>
              <a:t>A team is not considered offside if a team with too few players at either end of the field has </a:t>
            </a:r>
            <a:r>
              <a:rPr lang="en-US" sz="2800" b="1" dirty="0">
                <a:solidFill>
                  <a:srgbClr val="C00000"/>
                </a:solidFill>
              </a:rPr>
              <a:t>not gained an advantage</a:t>
            </a:r>
            <a:r>
              <a:rPr lang="en-US" sz="2800" dirty="0">
                <a:solidFill>
                  <a:prstClr val="black"/>
                </a:solidFill>
              </a:rPr>
              <a:t>, including those serving penalties.</a:t>
            </a:r>
          </a:p>
        </p:txBody>
      </p:sp>
      <p:sp>
        <p:nvSpPr>
          <p:cNvPr id="17" name="Rectangle 16"/>
          <p:cNvSpPr/>
          <p:nvPr/>
        </p:nvSpPr>
        <p:spPr>
          <a:xfrm>
            <a:off x="7134957" y="3544120"/>
            <a:ext cx="345541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effectLst>
                  <a:outerShdw blurRad="50800" dist="39000" dir="5460000" algn="tl">
                    <a:srgbClr val="000000">
                      <a:alpha val="38000"/>
                    </a:srgbClr>
                  </a:outerShdw>
                </a:effectLst>
              </a:rPr>
              <a:t>Count Forwards</a:t>
            </a:r>
          </a:p>
        </p:txBody>
      </p:sp>
      <p:pic>
        <p:nvPicPr>
          <p:cNvPr id="3" name="Picture 2" descr="offsi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33" y="1379787"/>
            <a:ext cx="3990975" cy="4524375"/>
          </a:xfrm>
          <a:prstGeom prst="rect">
            <a:avLst/>
          </a:prstGeom>
        </p:spPr>
      </p:pic>
    </p:spTree>
    <p:extLst>
      <p:ext uri="{BB962C8B-B14F-4D97-AF65-F5344CB8AC3E}">
        <p14:creationId xmlns:p14="http://schemas.microsoft.com/office/powerpoint/2010/main" val="189457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 name="Title 1"/>
          <p:cNvSpPr txBox="1">
            <a:spLocks/>
          </p:cNvSpPr>
          <p:nvPr/>
        </p:nvSpPr>
        <p:spPr>
          <a:xfrm>
            <a:off x="2098660" y="59000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Get it in Keep it in</a:t>
            </a:r>
          </a:p>
        </p:txBody>
      </p:sp>
      <p:sp>
        <p:nvSpPr>
          <p:cNvPr id="13" name="Rectangle 12"/>
          <p:cNvSpPr/>
          <p:nvPr/>
        </p:nvSpPr>
        <p:spPr>
          <a:xfrm>
            <a:off x="5476062" y="6457890"/>
            <a:ext cx="1546817" cy="400110"/>
          </a:xfrm>
          <a:prstGeom prst="rect">
            <a:avLst/>
          </a:prstGeom>
          <a:noFill/>
        </p:spPr>
        <p:txBody>
          <a:bodyPr wrap="square">
            <a:spAutoFit/>
          </a:bodyPr>
          <a:lstStyle/>
          <a:p>
            <a:r>
              <a:rPr lang="en-US" sz="2000" dirty="0">
                <a:ln w="0"/>
                <a:effectLst>
                  <a:outerShdw blurRad="38100" dist="19050" dir="2700000" algn="tl" rotWithShape="0">
                    <a:schemeClr val="dk1">
                      <a:alpha val="40000"/>
                    </a:schemeClr>
                  </a:outerShdw>
                </a:effectLst>
              </a:rPr>
              <a:t>Rule 4:31</a:t>
            </a:r>
          </a:p>
        </p:txBody>
      </p:sp>
      <p:sp>
        <p:nvSpPr>
          <p:cNvPr id="8" name="Rectangle 7"/>
          <p:cNvSpPr/>
          <p:nvPr/>
        </p:nvSpPr>
        <p:spPr>
          <a:xfrm>
            <a:off x="7856330" y="1459663"/>
            <a:ext cx="2978797" cy="2947384"/>
          </a:xfrm>
          <a:prstGeom prst="rect">
            <a:avLst/>
          </a:prstGeom>
          <a:solidFill>
            <a:srgbClr val="FFFF00">
              <a:alpha val="32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descr="stalling-delay-of-ga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899" y="2363861"/>
            <a:ext cx="2789122" cy="3536208"/>
          </a:xfrm>
          <a:prstGeom prst="rect">
            <a:avLst/>
          </a:prstGeom>
        </p:spPr>
      </p:pic>
      <p:pic>
        <p:nvPicPr>
          <p:cNvPr id="3" name="Picture 2" descr="stall-warn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04" y="1216206"/>
            <a:ext cx="4971758" cy="4330040"/>
          </a:xfrm>
          <a:prstGeom prst="rect">
            <a:avLst/>
          </a:prstGeom>
        </p:spPr>
      </p:pic>
      <p:sp>
        <p:nvSpPr>
          <p:cNvPr id="11" name="Content Placeholder 2"/>
          <p:cNvSpPr txBox="1">
            <a:spLocks/>
          </p:cNvSpPr>
          <p:nvPr/>
        </p:nvSpPr>
        <p:spPr>
          <a:xfrm>
            <a:off x="2059856" y="418853"/>
            <a:ext cx="5598084" cy="1691300"/>
          </a:xfrm>
          <a:prstGeom prst="rect">
            <a:avLst/>
          </a:prstGeom>
          <a:solidFill>
            <a:schemeClr val="bg1"/>
          </a:solidFill>
          <a:ln>
            <a:solidFill>
              <a:schemeClr val="tx1"/>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28650" lvl="1" indent="-457200">
              <a:buFont typeface="Arial" pitchFamily="34" charset="0"/>
              <a:buChar char="•"/>
            </a:pPr>
            <a:r>
              <a:rPr lang="en-US" b="1" dirty="0">
                <a:solidFill>
                  <a:prstClr val="black"/>
                </a:solidFill>
              </a:rPr>
              <a:t>Stalling: </a:t>
            </a:r>
            <a:r>
              <a:rPr lang="en-US" dirty="0">
                <a:solidFill>
                  <a:prstClr val="black"/>
                </a:solidFill>
              </a:rPr>
              <a:t>judgment call.</a:t>
            </a:r>
            <a:br>
              <a:rPr lang="en-US" dirty="0">
                <a:solidFill>
                  <a:prstClr val="black"/>
                </a:solidFill>
              </a:rPr>
            </a:br>
            <a:endParaRPr lang="en-US" sz="200" dirty="0">
              <a:solidFill>
                <a:prstClr val="black"/>
              </a:solidFill>
            </a:endParaRPr>
          </a:p>
          <a:p>
            <a:pPr marL="628650" lvl="1" indent="-457200">
              <a:buFont typeface="Arial" pitchFamily="34" charset="0"/>
              <a:buChar char="•"/>
            </a:pPr>
            <a:r>
              <a:rPr lang="en-US" b="1" dirty="0">
                <a:solidFill>
                  <a:prstClr val="black"/>
                </a:solidFill>
              </a:rPr>
              <a:t>No GIKI: </a:t>
            </a:r>
            <a:r>
              <a:rPr lang="en-US" dirty="0">
                <a:solidFill>
                  <a:prstClr val="black"/>
                </a:solidFill>
              </a:rPr>
              <a:t>Team up by 4 or less in final 2 minutes of game. </a:t>
            </a:r>
            <a:endParaRPr lang="en-US" b="1" dirty="0">
              <a:solidFill>
                <a:srgbClr val="C00000"/>
              </a:solidFill>
            </a:endParaRPr>
          </a:p>
        </p:txBody>
      </p:sp>
      <p:sp>
        <p:nvSpPr>
          <p:cNvPr id="9" name="Rectangle 8"/>
          <p:cNvSpPr/>
          <p:nvPr/>
        </p:nvSpPr>
        <p:spPr>
          <a:xfrm>
            <a:off x="0" y="5578586"/>
            <a:ext cx="12192000" cy="325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8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a:off x="6032962" y="560218"/>
            <a:ext cx="18678" cy="4892569"/>
          </a:xfrm>
          <a:prstGeom prst="line">
            <a:avLst/>
          </a:prstGeom>
          <a:ln w="1111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918161" y="588639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Over and Back</a:t>
            </a:r>
          </a:p>
        </p:txBody>
      </p:sp>
      <p:sp>
        <p:nvSpPr>
          <p:cNvPr id="11" name="Content Placeholder 2"/>
          <p:cNvSpPr txBox="1">
            <a:spLocks/>
          </p:cNvSpPr>
          <p:nvPr/>
        </p:nvSpPr>
        <p:spPr>
          <a:xfrm>
            <a:off x="1106088" y="707944"/>
            <a:ext cx="4179758" cy="4528364"/>
          </a:xfrm>
          <a:prstGeom prst="rect">
            <a:avLst/>
          </a:prstGeom>
          <a:solidFill>
            <a:schemeClr val="bg1"/>
          </a:solidFill>
          <a:ln>
            <a:solidFill>
              <a:schemeClr val="tx1"/>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28650" lvl="1" indent="-457200">
              <a:buFont typeface="Arial" panose="020B0604020202020204" pitchFamily="34" charset="0"/>
              <a:buChar char="•"/>
            </a:pPr>
            <a:r>
              <a:rPr lang="en-US" dirty="0">
                <a:solidFill>
                  <a:prstClr val="black"/>
                </a:solidFill>
              </a:rPr>
              <a:t>Ten count MUST be satisfied. </a:t>
            </a:r>
          </a:p>
          <a:p>
            <a:pPr marL="171450" lvl="1" indent="0">
              <a:buNone/>
            </a:pPr>
            <a:endParaRPr lang="en-US" dirty="0">
              <a:solidFill>
                <a:prstClr val="black"/>
              </a:solidFill>
            </a:endParaRPr>
          </a:p>
          <a:p>
            <a:pPr marL="628650" lvl="1" indent="-457200">
              <a:spcBef>
                <a:spcPts val="0"/>
              </a:spcBef>
              <a:buFont typeface="Arial" panose="020B0604020202020204" pitchFamily="34" charset="0"/>
              <a:buChar char="•"/>
              <a:defRPr/>
            </a:pPr>
            <a:r>
              <a:rPr lang="en-US" dirty="0">
                <a:solidFill>
                  <a:prstClr val="black"/>
                </a:solidFill>
              </a:rPr>
              <a:t>Must cross and touch.</a:t>
            </a:r>
            <a:br>
              <a:rPr lang="en-US" dirty="0">
                <a:solidFill>
                  <a:prstClr val="black"/>
                </a:solidFill>
              </a:rPr>
            </a:br>
            <a:endParaRPr lang="en-US" dirty="0">
              <a:solidFill>
                <a:prstClr val="black"/>
              </a:solidFill>
            </a:endParaRPr>
          </a:p>
          <a:p>
            <a:pPr marL="628650" lvl="1" indent="-457200">
              <a:spcBef>
                <a:spcPts val="0"/>
              </a:spcBef>
              <a:buFont typeface="Arial" panose="020B0604020202020204" pitchFamily="34" charset="0"/>
              <a:buChar char="•"/>
              <a:defRPr/>
            </a:pPr>
            <a:r>
              <a:rPr lang="en-US" dirty="0">
                <a:solidFill>
                  <a:prstClr val="black"/>
                </a:solidFill>
              </a:rPr>
              <a:t>Not a plane!</a:t>
            </a:r>
            <a:br>
              <a:rPr lang="en-US" dirty="0">
                <a:solidFill>
                  <a:prstClr val="black"/>
                </a:solidFill>
              </a:rPr>
            </a:br>
            <a:endParaRPr lang="en-US" dirty="0">
              <a:solidFill>
                <a:prstClr val="black"/>
              </a:solidFill>
            </a:endParaRPr>
          </a:p>
          <a:p>
            <a:pPr marL="628650" lvl="1" indent="-457200">
              <a:spcBef>
                <a:spcPts val="0"/>
              </a:spcBef>
              <a:buFont typeface="Arial" panose="020B0604020202020204" pitchFamily="34" charset="0"/>
              <a:buChar char="•"/>
              <a:defRPr/>
            </a:pPr>
            <a:r>
              <a:rPr lang="en-US" dirty="0">
                <a:solidFill>
                  <a:prstClr val="black"/>
                </a:solidFill>
              </a:rPr>
              <a:t>Team A may bat, but may not possess.</a:t>
            </a:r>
          </a:p>
          <a:p>
            <a:pPr marL="171450" lvl="1" indent="0">
              <a:buNone/>
            </a:pPr>
            <a:endParaRPr lang="en-US" dirty="0">
              <a:solidFill>
                <a:prstClr val="black"/>
              </a:solidFill>
            </a:endParaRPr>
          </a:p>
        </p:txBody>
      </p:sp>
      <p:sp>
        <p:nvSpPr>
          <p:cNvPr id="13" name="Rectangle 12"/>
          <p:cNvSpPr/>
          <p:nvPr/>
        </p:nvSpPr>
        <p:spPr>
          <a:xfrm>
            <a:off x="5259553" y="6457890"/>
            <a:ext cx="1546817" cy="400110"/>
          </a:xfrm>
          <a:prstGeom prst="rect">
            <a:avLst/>
          </a:prstGeom>
          <a:noFill/>
        </p:spPr>
        <p:txBody>
          <a:bodyPr wrap="square">
            <a:spAutoFit/>
          </a:bodyPr>
          <a:lstStyle/>
          <a:p>
            <a:r>
              <a:rPr lang="en-US" sz="2000" dirty="0">
                <a:ln w="0"/>
                <a:effectLst>
                  <a:outerShdw blurRad="38100" dist="19050" dir="2700000" algn="tl" rotWithShape="0">
                    <a:schemeClr val="dk1">
                      <a:alpha val="40000"/>
                    </a:schemeClr>
                  </a:outerShdw>
                </a:effectLst>
              </a:rPr>
              <a:t>Rule 4:31</a:t>
            </a:r>
          </a:p>
        </p:txBody>
      </p:sp>
      <p:sp>
        <p:nvSpPr>
          <p:cNvPr id="8" name="Rectangle 7"/>
          <p:cNvSpPr/>
          <p:nvPr/>
        </p:nvSpPr>
        <p:spPr>
          <a:xfrm>
            <a:off x="7858445" y="1481417"/>
            <a:ext cx="3091291" cy="2883892"/>
          </a:xfrm>
          <a:prstGeom prst="rect">
            <a:avLst/>
          </a:prstGeom>
          <a:solidFill>
            <a:srgbClr val="FFFF00">
              <a:alpha val="32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descr="crease-viol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10924" y="914962"/>
            <a:ext cx="4865008" cy="4886325"/>
          </a:xfrm>
          <a:prstGeom prst="rect">
            <a:avLst/>
          </a:prstGeom>
        </p:spPr>
      </p:pic>
    </p:spTree>
    <p:extLst>
      <p:ext uri="{BB962C8B-B14F-4D97-AF65-F5344CB8AC3E}">
        <p14:creationId xmlns:p14="http://schemas.microsoft.com/office/powerpoint/2010/main" val="21879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a:xfrm>
            <a:off x="682752" y="843341"/>
            <a:ext cx="5151549" cy="4472578"/>
          </a:xfrm>
          <a:prstGeom prst="rect">
            <a:avLst/>
          </a:prstGeom>
          <a:solidFill>
            <a:schemeClr val="bg1"/>
          </a:solidFill>
          <a:ln>
            <a:solidFill>
              <a:schemeClr val="tx1"/>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1" indent="0">
              <a:buNone/>
            </a:pPr>
            <a:r>
              <a:rPr lang="en-US" dirty="0">
                <a:solidFill>
                  <a:prstClr val="black"/>
                </a:solidFill>
              </a:rPr>
              <a:t>Officials MUST work together and communicate:</a:t>
            </a:r>
          </a:p>
          <a:p>
            <a:pPr marL="685800" lvl="1" indent="-514350">
              <a:buFont typeface="Arial" pitchFamily="34" charset="0"/>
              <a:buChar char="•"/>
            </a:pPr>
            <a:r>
              <a:rPr lang="en-US" dirty="0">
                <a:solidFill>
                  <a:prstClr val="black"/>
                </a:solidFill>
              </a:rPr>
              <a:t>10 count has ended.</a:t>
            </a:r>
          </a:p>
          <a:p>
            <a:pPr marL="685800" lvl="1" indent="-514350">
              <a:buFont typeface="Arial" pitchFamily="34" charset="0"/>
              <a:buChar char="•"/>
            </a:pPr>
            <a:r>
              <a:rPr lang="en-US" dirty="0">
                <a:solidFill>
                  <a:prstClr val="black"/>
                </a:solidFill>
              </a:rPr>
              <a:t>Communicate: Shot, tip or pass.</a:t>
            </a:r>
          </a:p>
          <a:p>
            <a:pPr marL="685800" lvl="1" indent="-514350">
              <a:buFont typeface="Arial" pitchFamily="34" charset="0"/>
              <a:buChar char="•"/>
            </a:pPr>
            <a:r>
              <a:rPr lang="en-US" dirty="0">
                <a:solidFill>
                  <a:prstClr val="black"/>
                </a:solidFill>
              </a:rPr>
              <a:t>Give tip signal.</a:t>
            </a:r>
          </a:p>
          <a:p>
            <a:pPr marL="685800" lvl="1" indent="-514350">
              <a:buFont typeface="Arial" pitchFamily="34" charset="0"/>
              <a:buChar char="•"/>
            </a:pPr>
            <a:r>
              <a:rPr lang="en-US" dirty="0">
                <a:solidFill>
                  <a:prstClr val="black"/>
                </a:solidFill>
              </a:rPr>
              <a:t>Trail makes call; heads to GLE.</a:t>
            </a:r>
          </a:p>
          <a:p>
            <a:pPr marL="685800" lvl="1" indent="-514350">
              <a:buFont typeface="Arial" pitchFamily="34" charset="0"/>
              <a:buChar char="•"/>
            </a:pPr>
            <a:r>
              <a:rPr lang="en-US" dirty="0">
                <a:solidFill>
                  <a:prstClr val="black"/>
                </a:solidFill>
              </a:rPr>
              <a:t>Lead has restart!</a:t>
            </a:r>
          </a:p>
        </p:txBody>
      </p:sp>
      <p:sp>
        <p:nvSpPr>
          <p:cNvPr id="10" name="Title 1"/>
          <p:cNvSpPr txBox="1">
            <a:spLocks/>
          </p:cNvSpPr>
          <p:nvPr/>
        </p:nvSpPr>
        <p:spPr>
          <a:xfrm>
            <a:off x="1859824" y="587334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Over and Back</a:t>
            </a:r>
          </a:p>
        </p:txBody>
      </p:sp>
      <p:sp>
        <p:nvSpPr>
          <p:cNvPr id="13" name="Rectangle 12"/>
          <p:cNvSpPr/>
          <p:nvPr/>
        </p:nvSpPr>
        <p:spPr>
          <a:xfrm>
            <a:off x="5259336" y="6444848"/>
            <a:ext cx="1546817" cy="400110"/>
          </a:xfrm>
          <a:prstGeom prst="rect">
            <a:avLst/>
          </a:prstGeom>
          <a:noFill/>
        </p:spPr>
        <p:txBody>
          <a:bodyPr wrap="square">
            <a:spAutoFit/>
          </a:bodyPr>
          <a:lstStyle/>
          <a:p>
            <a:r>
              <a:rPr lang="en-US" sz="2000" dirty="0">
                <a:ln w="0"/>
                <a:effectLst>
                  <a:outerShdw blurRad="38100" dist="19050" dir="2700000" algn="tl" rotWithShape="0">
                    <a:schemeClr val="dk1">
                      <a:alpha val="40000"/>
                    </a:schemeClr>
                  </a:outerShdw>
                </a:effectLst>
              </a:rPr>
              <a:t>Rule 4:31</a:t>
            </a:r>
          </a:p>
        </p:txBody>
      </p:sp>
      <p:cxnSp>
        <p:nvCxnSpPr>
          <p:cNvPr id="3" name="Straight Connector 2"/>
          <p:cNvCxnSpPr/>
          <p:nvPr/>
        </p:nvCxnSpPr>
        <p:spPr>
          <a:xfrm flipH="1">
            <a:off x="6032745" y="587829"/>
            <a:ext cx="3721" cy="4829123"/>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Callout 3"/>
          <p:cNvSpPr/>
          <p:nvPr/>
        </p:nvSpPr>
        <p:spPr>
          <a:xfrm>
            <a:off x="9415977" y="561703"/>
            <a:ext cx="2565673" cy="1020061"/>
          </a:xfrm>
          <a:prstGeom prst="wedgeEllipseCallout">
            <a:avLst>
              <a:gd name="adj1" fmla="val -43052"/>
              <a:gd name="adj2" fmla="val 488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rPr>
              <a:t>Tip!</a:t>
            </a:r>
          </a:p>
        </p:txBody>
      </p:sp>
      <p:pic>
        <p:nvPicPr>
          <p:cNvPr id="5" name="Picture 4" descr="A picture containing shirt&#10;&#10;Description automatically generated">
            <a:extLst>
              <a:ext uri="{FF2B5EF4-FFF2-40B4-BE49-F238E27FC236}">
                <a16:creationId xmlns:a16="http://schemas.microsoft.com/office/drawing/2014/main" xmlns="" id="{17A36753-AAE5-CA44-AFFC-78CE0430B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2324" y="0"/>
            <a:ext cx="3467100" cy="6146800"/>
          </a:xfrm>
          <a:prstGeom prst="rect">
            <a:avLst/>
          </a:prstGeom>
        </p:spPr>
      </p:pic>
      <p:sp>
        <p:nvSpPr>
          <p:cNvPr id="8" name="Rectangle 7"/>
          <p:cNvSpPr/>
          <p:nvPr/>
        </p:nvSpPr>
        <p:spPr>
          <a:xfrm>
            <a:off x="0" y="5578586"/>
            <a:ext cx="12192000" cy="325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26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65453"/>
            <a:ext cx="12263535" cy="9279253"/>
          </a:xfrm>
          <a:prstGeom prst="rect">
            <a:avLst/>
          </a:prstGeom>
        </p:spPr>
      </p:pic>
      <p:sp>
        <p:nvSpPr>
          <p:cNvPr id="4" name="Oval 3"/>
          <p:cNvSpPr/>
          <p:nvPr/>
        </p:nvSpPr>
        <p:spPr>
          <a:xfrm>
            <a:off x="4352365" y="4105835"/>
            <a:ext cx="2362200" cy="2514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1937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49" y="311999"/>
            <a:ext cx="7499048" cy="4925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7680475" y="217914"/>
            <a:ext cx="4511525" cy="1732782"/>
          </a:xfrm>
          <a:prstGeom prst="rect">
            <a:avLst/>
          </a:prstGeom>
        </p:spPr>
        <p:txBody>
          <a:bodyPr wrap="square">
            <a:spAutoFit/>
          </a:bodyPr>
          <a:lstStyle/>
          <a:p>
            <a:pPr>
              <a:lnSpc>
                <a:spcPct val="90000"/>
              </a:lnSpc>
              <a:spcBef>
                <a:spcPct val="20000"/>
              </a:spcBef>
              <a:spcAft>
                <a:spcPts val="1800"/>
              </a:spcAft>
              <a:buClr>
                <a:prstClr val="black"/>
              </a:buClr>
            </a:pPr>
            <a:r>
              <a:rPr lang="en-US" sz="2400" dirty="0">
                <a:solidFill>
                  <a:prstClr val="black"/>
                </a:solidFill>
                <a:latin typeface="Arial" charset="0"/>
                <a:cs typeface="Arial" charset="0"/>
              </a:rPr>
              <a:t>A player shall not touch the ball with his hands while it is in play.</a:t>
            </a:r>
          </a:p>
          <a:p>
            <a:pPr>
              <a:lnSpc>
                <a:spcPct val="90000"/>
              </a:lnSpc>
              <a:spcBef>
                <a:spcPct val="20000"/>
              </a:spcBef>
              <a:spcAft>
                <a:spcPts val="1800"/>
              </a:spcAft>
              <a:buClr>
                <a:prstClr val="black"/>
              </a:buClr>
            </a:pPr>
            <a:r>
              <a:rPr lang="en-US" sz="2400" b="1" dirty="0">
                <a:solidFill>
                  <a:srgbClr val="C00000"/>
                </a:solidFill>
                <a:latin typeface="Arial" charset="0"/>
                <a:cs typeface="Arial" charset="0"/>
              </a:rPr>
              <a:t>EXCEPTION: </a:t>
            </a:r>
            <a:r>
              <a:rPr lang="en-US" sz="2400" dirty="0">
                <a:solidFill>
                  <a:prstClr val="black"/>
                </a:solidFill>
                <a:latin typeface="Arial" charset="0"/>
                <a:cs typeface="Arial" charset="0"/>
              </a:rPr>
              <a:t>Goalie </a:t>
            </a:r>
            <a:r>
              <a:rPr lang="en-US" sz="2400" i="1" dirty="0">
                <a:solidFill>
                  <a:prstClr val="black"/>
                </a:solidFill>
                <a:latin typeface="Arial" charset="0"/>
                <a:cs typeface="Arial" charset="0"/>
              </a:rPr>
              <a:t>may</a:t>
            </a:r>
            <a:r>
              <a:rPr lang="en-US" sz="2400" dirty="0">
                <a:solidFill>
                  <a:prstClr val="black"/>
                </a:solidFill>
                <a:latin typeface="Arial" charset="0"/>
                <a:cs typeface="Arial" charset="0"/>
              </a:rPr>
              <a:t> bat the ball in the crease.</a:t>
            </a:r>
          </a:p>
        </p:txBody>
      </p:sp>
      <p:sp>
        <p:nvSpPr>
          <p:cNvPr id="6" name="Rectangle 5"/>
          <p:cNvSpPr/>
          <p:nvPr/>
        </p:nvSpPr>
        <p:spPr>
          <a:xfrm>
            <a:off x="4900849" y="6451098"/>
            <a:ext cx="2362200" cy="400110"/>
          </a:xfrm>
          <a:prstGeom prst="rect">
            <a:avLst/>
          </a:prstGeom>
        </p:spPr>
        <p:txBody>
          <a:bodyPr wrap="square">
            <a:spAutoFit/>
          </a:bodyPr>
          <a:lstStyle/>
          <a:p>
            <a:r>
              <a:rPr lang="en-US" sz="2000" dirty="0">
                <a:ln w="0"/>
                <a:effectLst>
                  <a:outerShdw blurRad="38100" dist="19050" dir="2700000" algn="tl" rotWithShape="0">
                    <a:schemeClr val="dk1">
                      <a:alpha val="40000"/>
                    </a:schemeClr>
                  </a:outerShdw>
                </a:effectLst>
              </a:rPr>
              <a:t>Rule 6:5 Art. 2  4:18</a:t>
            </a:r>
          </a:p>
        </p:txBody>
      </p:sp>
      <p:sp>
        <p:nvSpPr>
          <p:cNvPr id="8" name="Title 1"/>
          <p:cNvSpPr txBox="1">
            <a:spLocks/>
          </p:cNvSpPr>
          <p:nvPr/>
        </p:nvSpPr>
        <p:spPr>
          <a:xfrm>
            <a:off x="3487988" y="5762153"/>
            <a:ext cx="459619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Illegal Use of Hands</a:t>
            </a:r>
          </a:p>
        </p:txBody>
      </p:sp>
      <p:pic>
        <p:nvPicPr>
          <p:cNvPr id="2" name="Picture 1" descr="illegal-touc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192" y="1979436"/>
            <a:ext cx="4764337" cy="3864777"/>
          </a:xfrm>
          <a:prstGeom prst="rect">
            <a:avLst/>
          </a:prstGeom>
        </p:spPr>
      </p:pic>
    </p:spTree>
    <p:extLst>
      <p:ext uri="{BB962C8B-B14F-4D97-AF65-F5344CB8AC3E}">
        <p14:creationId xmlns:p14="http://schemas.microsoft.com/office/powerpoint/2010/main" val="20282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knXC2BoXeUPXl0jJAyVKaoh8JnG86Hvd00yhX8eLg73ugDw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040" y="2514241"/>
            <a:ext cx="2262747" cy="226274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3"/>
          <p:cNvSpPr txBox="1">
            <a:spLocks noChangeArrowheads="1"/>
          </p:cNvSpPr>
          <p:nvPr/>
        </p:nvSpPr>
        <p:spPr bwMode="auto">
          <a:xfrm>
            <a:off x="1981200" y="1969778"/>
            <a:ext cx="6096000" cy="3902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1400">
                <a:solidFill>
                  <a:schemeClr val="tx1"/>
                </a:solidFill>
                <a:latin typeface="Times New Roman" charset="0"/>
                <a:ea typeface="ＭＳ Ｐゴシック" pitchFamily="-65" charset="-128"/>
              </a:defRPr>
            </a:lvl1pPr>
            <a:lvl2pPr marL="37931725" indent="-37474525" eaLnBrk="0" hangingPunct="0">
              <a:defRPr sz="1400">
                <a:solidFill>
                  <a:schemeClr val="tx1"/>
                </a:solidFill>
                <a:latin typeface="Times New Roman" charset="0"/>
                <a:ea typeface="ＭＳ Ｐゴシック" pitchFamily="-65" charset="-128"/>
              </a:defRPr>
            </a:lvl2pPr>
            <a:lvl3pPr eaLnBrk="0" hangingPunct="0">
              <a:defRPr sz="1400">
                <a:solidFill>
                  <a:schemeClr val="tx1"/>
                </a:solidFill>
                <a:latin typeface="Times New Roman" charset="0"/>
                <a:ea typeface="ＭＳ Ｐゴシック" pitchFamily="-65" charset="-128"/>
              </a:defRPr>
            </a:lvl3pPr>
            <a:lvl4pPr eaLnBrk="0" hangingPunct="0">
              <a:defRPr sz="1400">
                <a:solidFill>
                  <a:schemeClr val="tx1"/>
                </a:solidFill>
                <a:latin typeface="Times New Roman" charset="0"/>
                <a:ea typeface="ＭＳ Ｐゴシック" pitchFamily="-65" charset="-128"/>
              </a:defRPr>
            </a:lvl4pPr>
            <a:lvl5pPr eaLnBrk="0" hangingPunct="0">
              <a:defRPr sz="1400">
                <a:solidFill>
                  <a:schemeClr val="tx1"/>
                </a:solidFill>
                <a:latin typeface="Times New Roman" charset="0"/>
                <a:ea typeface="ＭＳ Ｐゴシック" pitchFamily="-65" charset="-128"/>
              </a:defRPr>
            </a:lvl5pPr>
            <a:lvl6pPr marL="457200" eaLnBrk="0" fontAlgn="base" hangingPunct="0">
              <a:spcBef>
                <a:spcPct val="0"/>
              </a:spcBef>
              <a:spcAft>
                <a:spcPct val="0"/>
              </a:spcAft>
              <a:defRPr sz="1400">
                <a:solidFill>
                  <a:schemeClr val="tx1"/>
                </a:solidFill>
                <a:latin typeface="Times New Roman" charset="0"/>
                <a:ea typeface="ＭＳ Ｐゴシック" pitchFamily="-65" charset="-128"/>
              </a:defRPr>
            </a:lvl6pPr>
            <a:lvl7pPr marL="914400" eaLnBrk="0" fontAlgn="base" hangingPunct="0">
              <a:spcBef>
                <a:spcPct val="0"/>
              </a:spcBef>
              <a:spcAft>
                <a:spcPct val="0"/>
              </a:spcAft>
              <a:defRPr sz="1400">
                <a:solidFill>
                  <a:schemeClr val="tx1"/>
                </a:solidFill>
                <a:latin typeface="Times New Roman" charset="0"/>
                <a:ea typeface="ＭＳ Ｐゴシック" pitchFamily="-65" charset="-128"/>
              </a:defRPr>
            </a:lvl7pPr>
            <a:lvl8pPr marL="1371600" eaLnBrk="0" fontAlgn="base" hangingPunct="0">
              <a:spcBef>
                <a:spcPct val="0"/>
              </a:spcBef>
              <a:spcAft>
                <a:spcPct val="0"/>
              </a:spcAft>
              <a:defRPr sz="1400">
                <a:solidFill>
                  <a:schemeClr val="tx1"/>
                </a:solidFill>
                <a:latin typeface="Times New Roman" charset="0"/>
                <a:ea typeface="ＭＳ Ｐゴシック" pitchFamily="-65" charset="-128"/>
              </a:defRPr>
            </a:lvl8pPr>
            <a:lvl9pPr marL="1828800" eaLnBrk="0" fontAlgn="base" hangingPunct="0">
              <a:spcBef>
                <a:spcPct val="0"/>
              </a:spcBef>
              <a:spcAft>
                <a:spcPct val="0"/>
              </a:spcAft>
              <a:defRPr sz="1400">
                <a:solidFill>
                  <a:schemeClr val="tx1"/>
                </a:solidFill>
                <a:latin typeface="Times New Roman" charset="0"/>
                <a:ea typeface="ＭＳ Ｐゴシック" pitchFamily="-65" charset="-128"/>
              </a:defRPr>
            </a:lvl9pPr>
          </a:lstStyle>
          <a:p>
            <a:pPr eaLnBrk="1" hangingPunct="1">
              <a:lnSpc>
                <a:spcPct val="90000"/>
              </a:lnSpc>
              <a:spcBef>
                <a:spcPct val="20000"/>
              </a:spcBef>
              <a:spcAft>
                <a:spcPts val="1800"/>
              </a:spcAft>
              <a:buClr>
                <a:prstClr val="black"/>
              </a:buClr>
              <a:buFontTx/>
              <a:buChar char="•"/>
            </a:pPr>
            <a:endParaRPr lang="en-US" sz="3200" dirty="0">
              <a:solidFill>
                <a:prstClr val="black"/>
              </a:solidFill>
              <a:latin typeface="Arial" charset="0"/>
              <a:cs typeface="Arial" charset="0"/>
            </a:endParaRPr>
          </a:p>
        </p:txBody>
      </p:sp>
      <p:sp>
        <p:nvSpPr>
          <p:cNvPr id="4" name="Title 3"/>
          <p:cNvSpPr txBox="1">
            <a:spLocks/>
          </p:cNvSpPr>
          <p:nvPr/>
        </p:nvSpPr>
        <p:spPr bwMode="auto">
          <a:xfrm>
            <a:off x="1968456" y="5658826"/>
            <a:ext cx="82296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n w="0"/>
                <a:effectLst>
                  <a:outerShdw blurRad="38100" dist="19050" dir="2700000" algn="tl" rotWithShape="0">
                    <a:schemeClr val="dk1">
                      <a:alpha val="40000"/>
                    </a:schemeClr>
                  </a:outerShdw>
                </a:effectLst>
                <a:latin typeface="Arial" charset="0"/>
                <a:cs typeface="Arial" charset="0"/>
              </a:rPr>
              <a:t>Delaying the Game</a:t>
            </a:r>
            <a:endParaRPr lang="en-US" sz="4000" dirty="0">
              <a:ln w="0"/>
              <a:effectLst>
                <a:outerShdw blurRad="38100" dist="19050" dir="2700000" algn="tl" rotWithShape="0">
                  <a:schemeClr val="dk1">
                    <a:alpha val="40000"/>
                  </a:schemeClr>
                </a:outerShdw>
              </a:effectLst>
            </a:endParaRPr>
          </a:p>
        </p:txBody>
      </p:sp>
      <p:sp>
        <p:nvSpPr>
          <p:cNvPr id="7" name="Rectangle 6"/>
          <p:cNvSpPr/>
          <p:nvPr/>
        </p:nvSpPr>
        <p:spPr>
          <a:xfrm>
            <a:off x="265438" y="233914"/>
            <a:ext cx="8554553" cy="5509201"/>
          </a:xfrm>
          <a:prstGeom prst="rect">
            <a:avLst/>
          </a:prstGeom>
        </p:spPr>
        <p:txBody>
          <a:bodyPr wrap="square">
            <a:spAutoFit/>
          </a:bodyPr>
          <a:lstStyle/>
          <a:p>
            <a:pPr marL="582613" lvl="1" indent="-457200">
              <a:buFont typeface="Arial" panose="020B0604020202020204" pitchFamily="34" charset="0"/>
              <a:buChar char="•"/>
            </a:pPr>
            <a:r>
              <a:rPr lang="en-US" sz="3600" dirty="0">
                <a:solidFill>
                  <a:prstClr val="black"/>
                </a:solidFill>
              </a:rPr>
              <a:t>Failure to be ready for play within 20 seconds.</a:t>
            </a:r>
            <a:br>
              <a:rPr lang="en-US" sz="3600" dirty="0">
                <a:solidFill>
                  <a:prstClr val="black"/>
                </a:solidFill>
              </a:rPr>
            </a:br>
            <a:endParaRPr lang="en-US" sz="3600" dirty="0">
              <a:solidFill>
                <a:prstClr val="black"/>
              </a:solidFill>
            </a:endParaRPr>
          </a:p>
          <a:p>
            <a:pPr marL="582613" lvl="1" indent="-457200">
              <a:buFont typeface="Arial" panose="020B0604020202020204" pitchFamily="34" charset="0"/>
              <a:buChar char="•"/>
            </a:pPr>
            <a:r>
              <a:rPr lang="en-US" sz="3600" dirty="0">
                <a:solidFill>
                  <a:prstClr val="black"/>
                </a:solidFill>
              </a:rPr>
              <a:t>Failure to ready the ball for play on stoppage.</a:t>
            </a:r>
            <a:br>
              <a:rPr lang="en-US" sz="3600" dirty="0">
                <a:solidFill>
                  <a:prstClr val="black"/>
                </a:solidFill>
              </a:rPr>
            </a:br>
            <a:endParaRPr lang="en-US" sz="3600" dirty="0">
              <a:solidFill>
                <a:prstClr val="black"/>
              </a:solidFill>
            </a:endParaRPr>
          </a:p>
          <a:p>
            <a:pPr marL="582613" lvl="1" indent="-457200">
              <a:buFont typeface="Arial" panose="020B0604020202020204" pitchFamily="34" charset="0"/>
              <a:buChar char="•"/>
            </a:pPr>
            <a:r>
              <a:rPr lang="en-US" sz="3600" dirty="0">
                <a:solidFill>
                  <a:prstClr val="black"/>
                </a:solidFill>
              </a:rPr>
              <a:t>Avoidable lateness of team.</a:t>
            </a:r>
          </a:p>
          <a:p>
            <a:pPr marL="582613" lvl="1" indent="-457200">
              <a:buFont typeface="Arial" panose="020B0604020202020204" pitchFamily="34" charset="0"/>
              <a:buChar char="•"/>
            </a:pPr>
            <a:endParaRPr lang="en-US" sz="3600" dirty="0">
              <a:solidFill>
                <a:prstClr val="black"/>
              </a:solidFill>
            </a:endParaRPr>
          </a:p>
          <a:p>
            <a:pPr marL="582613" lvl="1" indent="-457200">
              <a:buFont typeface="Arial" panose="020B0604020202020204" pitchFamily="34" charset="0"/>
              <a:buChar char="•"/>
            </a:pPr>
            <a:r>
              <a:rPr lang="en-US" sz="3600" dirty="0">
                <a:solidFill>
                  <a:prstClr val="black"/>
                </a:solidFill>
              </a:rPr>
              <a:t>Failure to yield 5 yards on free restart.</a:t>
            </a:r>
          </a:p>
          <a:p>
            <a:pPr marL="125413" lvl="1"/>
            <a:endParaRPr lang="en-US" sz="2800" dirty="0">
              <a:solidFill>
                <a:prstClr val="black"/>
              </a:solidFill>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905" y="213346"/>
            <a:ext cx="1532529" cy="24503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5199691" y="6483539"/>
            <a:ext cx="1767130" cy="374461"/>
          </a:xfrm>
          <a:prstGeom prst="rect">
            <a:avLst/>
          </a:prstGeom>
        </p:spPr>
        <p:txBody>
          <a:bodyPr wrap="none">
            <a:spAutoFit/>
          </a:bodyPr>
          <a:lstStyle/>
          <a:p>
            <a:pPr>
              <a:lnSpc>
                <a:spcPct val="90000"/>
              </a:lnSpc>
              <a:spcBef>
                <a:spcPct val="20000"/>
              </a:spcBef>
              <a:spcAft>
                <a:spcPts val="600"/>
              </a:spcAft>
            </a:pPr>
            <a:r>
              <a:rPr lang="en-US" sz="2000" dirty="0">
                <a:ln w="0"/>
                <a:effectLst>
                  <a:outerShdw blurRad="38100" dist="19050" dir="2700000" algn="tl" rotWithShape="0">
                    <a:schemeClr val="dk1">
                      <a:alpha val="40000"/>
                    </a:schemeClr>
                  </a:outerShdw>
                </a:effectLst>
                <a:latin typeface="Arial" charset="0"/>
                <a:cs typeface="Arial" charset="0"/>
              </a:rPr>
              <a:t>Rule 6:5 d, f, </a:t>
            </a:r>
            <a:r>
              <a:rPr lang="en-US" sz="2000" dirty="0" err="1">
                <a:ln w="0"/>
                <a:effectLst>
                  <a:outerShdw blurRad="38100" dist="19050" dir="2700000" algn="tl" rotWithShape="0">
                    <a:schemeClr val="dk1">
                      <a:alpha val="40000"/>
                    </a:schemeClr>
                  </a:outerShdw>
                </a:effectLst>
                <a:latin typeface="Arial" charset="0"/>
                <a:cs typeface="Arial" charset="0"/>
              </a:rPr>
              <a:t>i</a:t>
            </a:r>
            <a:endParaRPr lang="en-US" sz="2000" dirty="0">
              <a:ln w="0"/>
              <a:effectLst>
                <a:outerShdw blurRad="38100" dist="19050" dir="2700000" algn="tl" rotWithShape="0">
                  <a:schemeClr val="dk1">
                    <a:alpha val="40000"/>
                  </a:schemeClr>
                </a:outerShdw>
              </a:effectLst>
              <a:latin typeface="Arial" charset="0"/>
              <a:cs typeface="Arial" charset="0"/>
            </a:endParaRPr>
          </a:p>
        </p:txBody>
      </p:sp>
      <p:pic>
        <p:nvPicPr>
          <p:cNvPr id="2" name="Picture 1" descr="stalling-delay-of-gam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5931" y="1184818"/>
            <a:ext cx="3733800" cy="4733925"/>
          </a:xfrm>
          <a:prstGeom prst="rect">
            <a:avLst/>
          </a:prstGeom>
        </p:spPr>
      </p:pic>
    </p:spTree>
    <p:extLst>
      <p:ext uri="{BB962C8B-B14F-4D97-AF65-F5344CB8AC3E}">
        <p14:creationId xmlns:p14="http://schemas.microsoft.com/office/powerpoint/2010/main" val="307220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82165" y="5695635"/>
            <a:ext cx="4781550" cy="1143000"/>
          </a:xfrm>
        </p:spPr>
        <p:txBody>
          <a:bodyPr/>
          <a:lstStyle/>
          <a:p>
            <a:r>
              <a:rPr lang="en-US" dirty="0">
                <a:ln w="0"/>
                <a:effectLst>
                  <a:outerShdw blurRad="38100" dist="19050" dir="2700000" algn="tl" rotWithShape="0">
                    <a:schemeClr val="dk1">
                      <a:alpha val="40000"/>
                    </a:schemeClr>
                  </a:outerShdw>
                </a:effectLst>
              </a:rPr>
              <a:t>Delay of Game</a:t>
            </a:r>
          </a:p>
        </p:txBody>
      </p:sp>
      <p:sp>
        <p:nvSpPr>
          <p:cNvPr id="3" name="Rectangle 2"/>
          <p:cNvSpPr/>
          <p:nvPr/>
        </p:nvSpPr>
        <p:spPr>
          <a:xfrm>
            <a:off x="5592890" y="6444734"/>
            <a:ext cx="1253869" cy="369332"/>
          </a:xfrm>
          <a:prstGeom prst="rect">
            <a:avLst/>
          </a:prstGeom>
        </p:spPr>
        <p:txBody>
          <a:bodyPr wrap="none">
            <a:spAutoFit/>
          </a:bodyPr>
          <a:lstStyle/>
          <a:p>
            <a:r>
              <a:rPr lang="en-US" dirty="0">
                <a:ln w="0"/>
                <a:effectLst>
                  <a:outerShdw blurRad="38100" dist="19050" dir="2700000" algn="tl" rotWithShape="0">
                    <a:schemeClr val="dk1">
                      <a:alpha val="40000"/>
                    </a:schemeClr>
                  </a:outerShdw>
                </a:effectLst>
              </a:rPr>
              <a:t>Rule 4:22-1</a:t>
            </a:r>
          </a:p>
        </p:txBody>
      </p:sp>
      <p:pic>
        <p:nvPicPr>
          <p:cNvPr id="4" name="Picture 3">
            <a:extLst>
              <a:ext uri="{FF2B5EF4-FFF2-40B4-BE49-F238E27FC236}">
                <a16:creationId xmlns:a16="http://schemas.microsoft.com/office/drawing/2014/main" xmlns="" id="{2055EEBB-6CF0-444F-90F7-93B9F2757135}"/>
              </a:ext>
            </a:extLst>
          </p:cNvPr>
          <p:cNvPicPr>
            <a:picLocks noChangeAspect="1"/>
          </p:cNvPicPr>
          <p:nvPr/>
        </p:nvPicPr>
        <p:blipFill rotWithShape="1">
          <a:blip r:embed="rId3"/>
          <a:srcRect l="12219" r="14463"/>
          <a:stretch/>
        </p:blipFill>
        <p:spPr>
          <a:xfrm>
            <a:off x="0" y="0"/>
            <a:ext cx="6197600" cy="5635386"/>
          </a:xfrm>
          <a:prstGeom prst="rect">
            <a:avLst/>
          </a:prstGeom>
        </p:spPr>
      </p:pic>
      <p:sp>
        <p:nvSpPr>
          <p:cNvPr id="7" name="Rectangle 6">
            <a:extLst>
              <a:ext uri="{FF2B5EF4-FFF2-40B4-BE49-F238E27FC236}">
                <a16:creationId xmlns:a16="http://schemas.microsoft.com/office/drawing/2014/main" xmlns="" id="{A28349B1-96BA-A34B-8BD4-DEA8FB86CD74}"/>
              </a:ext>
            </a:extLst>
          </p:cNvPr>
          <p:cNvSpPr/>
          <p:nvPr/>
        </p:nvSpPr>
        <p:spPr>
          <a:xfrm>
            <a:off x="6316394" y="190643"/>
            <a:ext cx="5207949" cy="4093428"/>
          </a:xfrm>
          <a:prstGeom prst="rect">
            <a:avLst/>
          </a:prstGeom>
        </p:spPr>
        <p:txBody>
          <a:bodyPr wrap="square">
            <a:spAutoFit/>
          </a:bodyPr>
          <a:lstStyle/>
          <a:p>
            <a:r>
              <a:rPr lang="en-US" sz="2000" i="1" dirty="0"/>
              <a:t>MAY</a:t>
            </a:r>
            <a:r>
              <a:rPr lang="en-US" sz="2000" dirty="0"/>
              <a:t> restart if a defensive players is within 5-yards.</a:t>
            </a:r>
          </a:p>
          <a:p>
            <a:endParaRPr lang="en-US" sz="2000" dirty="0"/>
          </a:p>
          <a:p>
            <a:r>
              <a:rPr lang="en-US" sz="2000" dirty="0"/>
              <a:t>Defensive player MUST allow the offensive a direct path to the goal.</a:t>
            </a:r>
          </a:p>
          <a:p>
            <a:endParaRPr lang="en-US" sz="2000" dirty="0"/>
          </a:p>
          <a:p>
            <a:r>
              <a:rPr lang="en-US" sz="2000" dirty="0"/>
              <a:t>May not defend the player until he establishes five yards.</a:t>
            </a:r>
          </a:p>
          <a:p>
            <a:endParaRPr lang="en-US" sz="2000" dirty="0"/>
          </a:p>
          <a:p>
            <a:r>
              <a:rPr lang="en-US" sz="2000" dirty="0"/>
              <a:t>Offensive player </a:t>
            </a:r>
            <a:r>
              <a:rPr lang="en-US" sz="2000" i="1" dirty="0"/>
              <a:t>cannot</a:t>
            </a:r>
            <a:r>
              <a:rPr lang="en-US" sz="2000" dirty="0"/>
              <a:t> initiate </a:t>
            </a:r>
            <a:br>
              <a:rPr lang="en-US" sz="2000" dirty="0"/>
            </a:br>
            <a:r>
              <a:rPr lang="en-US" sz="2000" dirty="0"/>
              <a:t>contact to draw the flag and gives</a:t>
            </a:r>
            <a:br>
              <a:rPr lang="en-US" sz="2000" dirty="0"/>
            </a:br>
            <a:r>
              <a:rPr lang="en-US" sz="2000" dirty="0"/>
              <a:t>up his advantage if running </a:t>
            </a:r>
          </a:p>
          <a:p>
            <a:r>
              <a:rPr lang="en-US" sz="2000" dirty="0"/>
              <a:t>East-West (i.e. sideline to sideline).</a:t>
            </a:r>
          </a:p>
        </p:txBody>
      </p:sp>
      <p:pic>
        <p:nvPicPr>
          <p:cNvPr id="8" name="Picture 7" descr="stalling-delay-of-game.png">
            <a:extLst>
              <a:ext uri="{FF2B5EF4-FFF2-40B4-BE49-F238E27FC236}">
                <a16:creationId xmlns:a16="http://schemas.microsoft.com/office/drawing/2014/main" xmlns="" id="{8C5576EA-2EA7-E145-871C-DA7332055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436" y="2205542"/>
            <a:ext cx="2851053" cy="3614727"/>
          </a:xfrm>
          <a:prstGeom prst="rect">
            <a:avLst/>
          </a:prstGeom>
        </p:spPr>
      </p:pic>
      <p:pic>
        <p:nvPicPr>
          <p:cNvPr id="9" name="Picture 8">
            <a:extLst>
              <a:ext uri="{FF2B5EF4-FFF2-40B4-BE49-F238E27FC236}">
                <a16:creationId xmlns:a16="http://schemas.microsoft.com/office/drawing/2014/main" xmlns="" id="{ABD43313-0FFE-B348-BE9C-8170896F1C3F}"/>
              </a:ext>
            </a:extLst>
          </p:cNvPr>
          <p:cNvPicPr>
            <a:picLocks noChangeAspect="1"/>
          </p:cNvPicPr>
          <p:nvPr/>
        </p:nvPicPr>
        <p:blipFill>
          <a:blip r:embed="rId5"/>
          <a:stretch>
            <a:fillRect/>
          </a:stretch>
        </p:blipFill>
        <p:spPr>
          <a:xfrm>
            <a:off x="6386285" y="4445275"/>
            <a:ext cx="792185" cy="1090636"/>
          </a:xfrm>
          <a:prstGeom prst="rect">
            <a:avLst/>
          </a:prstGeom>
        </p:spPr>
      </p:pic>
      <p:sp>
        <p:nvSpPr>
          <p:cNvPr id="10" name="Rectangle 9">
            <a:extLst>
              <a:ext uri="{FF2B5EF4-FFF2-40B4-BE49-F238E27FC236}">
                <a16:creationId xmlns:a16="http://schemas.microsoft.com/office/drawing/2014/main" xmlns="" id="{AA88DF00-0629-EF46-92FB-795E61B9E48B}"/>
              </a:ext>
            </a:extLst>
          </p:cNvPr>
          <p:cNvSpPr/>
          <p:nvPr/>
        </p:nvSpPr>
        <p:spPr>
          <a:xfrm>
            <a:off x="7175313" y="4608790"/>
            <a:ext cx="1888402" cy="923330"/>
          </a:xfrm>
          <a:prstGeom prst="rect">
            <a:avLst/>
          </a:prstGeom>
          <a:noFill/>
        </p:spPr>
        <p:txBody>
          <a:bodyPr wrap="none" lIns="91440" tIns="45720" rIns="91440" bIns="45720">
            <a:spAutoFit/>
          </a:bodyPr>
          <a:lstStyle/>
          <a:p>
            <a:pPr algn="ctr"/>
            <a:r>
              <a:rPr lang="en-US" sz="5400" b="1" dirty="0">
                <a:ln w="22225">
                  <a:solidFill>
                    <a:schemeClr val="tx1"/>
                  </a:solidFill>
                  <a:prstDash val="solid"/>
                </a:ln>
                <a:solidFill>
                  <a:srgbClr val="FF0000"/>
                </a:solidFill>
              </a:rPr>
              <a:t>FDSW</a:t>
            </a:r>
          </a:p>
        </p:txBody>
      </p:sp>
    </p:spTree>
    <p:extLst>
      <p:ext uri="{BB962C8B-B14F-4D97-AF65-F5344CB8AC3E}">
        <p14:creationId xmlns:p14="http://schemas.microsoft.com/office/powerpoint/2010/main" val="16127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81977" y="577424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Conduct</a:t>
            </a:r>
          </a:p>
        </p:txBody>
      </p:sp>
      <p:sp>
        <p:nvSpPr>
          <p:cNvPr id="3" name="Content Placeholder 2"/>
          <p:cNvSpPr txBox="1">
            <a:spLocks/>
          </p:cNvSpPr>
          <p:nvPr/>
        </p:nvSpPr>
        <p:spPr>
          <a:xfrm>
            <a:off x="141354" y="502561"/>
            <a:ext cx="11130341"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a:solidFill>
                  <a:prstClr val="black"/>
                </a:solidFill>
              </a:rPr>
              <a:t>The Half Bird: </a:t>
            </a:r>
            <a:r>
              <a:rPr lang="en-US" sz="4000" dirty="0">
                <a:solidFill>
                  <a:prstClr val="black"/>
                </a:solidFill>
              </a:rPr>
              <a:t>sends message to the player or coach. </a:t>
            </a:r>
            <a:br>
              <a:rPr lang="en-US" sz="4000" dirty="0">
                <a:solidFill>
                  <a:prstClr val="black"/>
                </a:solidFill>
              </a:rPr>
            </a:br>
            <a:endParaRPr lang="en-US" sz="2000" dirty="0">
              <a:solidFill>
                <a:prstClr val="black"/>
              </a:solidFill>
            </a:endParaRPr>
          </a:p>
          <a:p>
            <a:pPr marL="1211263" indent="-331788"/>
            <a:r>
              <a:rPr lang="en-US" sz="4000" b="1" dirty="0">
                <a:solidFill>
                  <a:prstClr val="black"/>
                </a:solidFill>
              </a:rPr>
              <a:t>Loose ball: </a:t>
            </a:r>
            <a:r>
              <a:rPr lang="en-US" sz="4000" dirty="0">
                <a:solidFill>
                  <a:prstClr val="black"/>
                </a:solidFill>
              </a:rPr>
              <a:t>award possession. </a:t>
            </a:r>
          </a:p>
          <a:p>
            <a:pPr marL="1211263" indent="-331788">
              <a:buNone/>
            </a:pPr>
            <a:endParaRPr lang="en-US" sz="4000" b="1" dirty="0">
              <a:solidFill>
                <a:prstClr val="black"/>
              </a:solidFill>
            </a:endParaRPr>
          </a:p>
          <a:p>
            <a:pPr marL="1211263" indent="-331788"/>
            <a:r>
              <a:rPr lang="en-US" sz="4000" b="1" dirty="0">
                <a:solidFill>
                  <a:prstClr val="black"/>
                </a:solidFill>
              </a:rPr>
              <a:t>Possession: </a:t>
            </a:r>
            <a:r>
              <a:rPr lang="en-US" sz="4000" dirty="0">
                <a:solidFill>
                  <a:prstClr val="black"/>
                </a:solidFill>
              </a:rPr>
              <a:t>Take ball away </a:t>
            </a:r>
            <a:br>
              <a:rPr lang="en-US" sz="4000" dirty="0">
                <a:solidFill>
                  <a:prstClr val="black"/>
                </a:solidFill>
              </a:rPr>
            </a:br>
            <a:r>
              <a:rPr lang="en-US" sz="4000" dirty="0">
                <a:solidFill>
                  <a:prstClr val="black"/>
                </a:solidFill>
              </a:rPr>
              <a:t>or 30 second penalty.</a:t>
            </a:r>
            <a:r>
              <a:rPr lang="en-US" sz="2400" dirty="0">
                <a:solidFill>
                  <a:prstClr val="black"/>
                </a:solidFill>
              </a:rPr>
              <a:t/>
            </a:r>
            <a:br>
              <a:rPr lang="en-US" sz="2400" dirty="0">
                <a:solidFill>
                  <a:prstClr val="black"/>
                </a:solidFill>
              </a:rPr>
            </a:br>
            <a:endParaRPr lang="en-US" sz="2400" dirty="0">
              <a:solidFill>
                <a:prstClr val="black"/>
              </a:solidFill>
            </a:endParaRPr>
          </a:p>
        </p:txBody>
      </p:sp>
      <p:sp>
        <p:nvSpPr>
          <p:cNvPr id="5" name="Rectangle 4"/>
          <p:cNvSpPr/>
          <p:nvPr/>
        </p:nvSpPr>
        <p:spPr>
          <a:xfrm>
            <a:off x="5480450" y="6345748"/>
            <a:ext cx="1032655"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6:6</a:t>
            </a:r>
          </a:p>
        </p:txBody>
      </p:sp>
      <p:pic>
        <p:nvPicPr>
          <p:cNvPr id="4" name="Picture 3" descr="condu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722" y="981897"/>
            <a:ext cx="5796371" cy="4857750"/>
          </a:xfrm>
          <a:prstGeom prst="rect">
            <a:avLst/>
          </a:prstGeom>
        </p:spPr>
      </p:pic>
    </p:spTree>
    <p:extLst>
      <p:ext uri="{BB962C8B-B14F-4D97-AF65-F5344CB8AC3E}">
        <p14:creationId xmlns:p14="http://schemas.microsoft.com/office/powerpoint/2010/main" val="1998342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43482" y="5878362"/>
            <a:ext cx="482558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Holding</a:t>
            </a:r>
          </a:p>
        </p:txBody>
      </p:sp>
      <p:sp>
        <p:nvSpPr>
          <p:cNvPr id="3" name="Content Placeholder 2"/>
          <p:cNvSpPr txBox="1">
            <a:spLocks/>
          </p:cNvSpPr>
          <p:nvPr/>
        </p:nvSpPr>
        <p:spPr>
          <a:xfrm>
            <a:off x="204708" y="225239"/>
            <a:ext cx="7964358" cy="126992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prstClr val="black"/>
                </a:solidFill>
              </a:rPr>
              <a:t>Player may not </a:t>
            </a:r>
            <a:r>
              <a:rPr lang="en-US" sz="2800" i="1" dirty="0">
                <a:solidFill>
                  <a:prstClr val="black"/>
                </a:solidFill>
              </a:rPr>
              <a:t>impede</a:t>
            </a:r>
            <a:r>
              <a:rPr lang="en-US" sz="2800" dirty="0">
                <a:solidFill>
                  <a:prstClr val="black"/>
                </a:solidFill>
              </a:rPr>
              <a:t> the movement of player or a crosse, hold an opponent with hand or body, hand or crosse.</a:t>
            </a:r>
          </a:p>
        </p:txBody>
      </p:sp>
      <p:sp>
        <p:nvSpPr>
          <p:cNvPr id="5" name="Rectangle 4"/>
          <p:cNvSpPr/>
          <p:nvPr/>
        </p:nvSpPr>
        <p:spPr>
          <a:xfrm>
            <a:off x="5076998" y="6457890"/>
            <a:ext cx="109036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 3</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605" y="105634"/>
            <a:ext cx="3723190" cy="5491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525735" y="1926008"/>
            <a:ext cx="5449926" cy="3477875"/>
          </a:xfrm>
          <a:prstGeom prst="rect">
            <a:avLst/>
          </a:prstGeom>
        </p:spPr>
        <p:txBody>
          <a:bodyPr wrap="square">
            <a:spAutoFit/>
          </a:bodyPr>
          <a:lstStyle/>
          <a:p>
            <a:r>
              <a:rPr lang="en-US" sz="4000" b="1" dirty="0">
                <a:solidFill>
                  <a:srgbClr val="00B050"/>
                </a:solidFill>
              </a:rPr>
              <a:t>May</a:t>
            </a:r>
            <a:r>
              <a:rPr lang="en-US" sz="2800" b="1" dirty="0">
                <a:solidFill>
                  <a:srgbClr val="00B050"/>
                </a:solidFill>
              </a:rPr>
              <a:t> </a:t>
            </a:r>
            <a:r>
              <a:rPr lang="en-US" sz="2800" dirty="0">
                <a:solidFill>
                  <a:prstClr val="black"/>
                </a:solidFill>
              </a:rPr>
              <a:t>exert equal pressure on player in possession if both hands are on the crosse.</a:t>
            </a:r>
          </a:p>
          <a:p>
            <a:endParaRPr lang="en-US" sz="2800" dirty="0">
              <a:solidFill>
                <a:prstClr val="black"/>
              </a:solidFill>
            </a:endParaRPr>
          </a:p>
          <a:p>
            <a:r>
              <a:rPr lang="en-US" sz="4000" b="1" dirty="0">
                <a:solidFill>
                  <a:srgbClr val="00B050"/>
                </a:solidFill>
              </a:rPr>
              <a:t>May</a:t>
            </a:r>
            <a:r>
              <a:rPr lang="en-US" sz="2800" b="1" dirty="0">
                <a:solidFill>
                  <a:prstClr val="black"/>
                </a:solidFill>
              </a:rPr>
              <a:t> </a:t>
            </a:r>
            <a:r>
              <a:rPr lang="en-US" sz="2800" dirty="0">
                <a:solidFill>
                  <a:prstClr val="black"/>
                </a:solidFill>
              </a:rPr>
              <a:t>hold player from the front or side or his crosse within 5 yards  of a loose ball.</a:t>
            </a:r>
          </a:p>
        </p:txBody>
      </p:sp>
      <p:pic>
        <p:nvPicPr>
          <p:cNvPr id="8" name="Picture 7" descr="hold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963" y="1361113"/>
            <a:ext cx="2524125" cy="4524375"/>
          </a:xfrm>
          <a:prstGeom prst="rect">
            <a:avLst/>
          </a:prstGeom>
        </p:spPr>
      </p:pic>
    </p:spTree>
    <p:extLst>
      <p:ext uri="{BB962C8B-B14F-4D97-AF65-F5344CB8AC3E}">
        <p14:creationId xmlns:p14="http://schemas.microsoft.com/office/powerpoint/2010/main" val="388009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preston burbidge lax move.mp4">
            <a:hlinkClick r:id="" action="ppaction://media"/>
            <a:extLst>
              <a:ext uri="{FF2B5EF4-FFF2-40B4-BE49-F238E27FC236}">
                <a16:creationId xmlns:a16="http://schemas.microsoft.com/office/drawing/2014/main" xmlns="" id="{E21E4C37-423B-F54E-A5F9-3D59541926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3804" y="200055"/>
            <a:ext cx="8232825" cy="6174619"/>
          </a:xfrm>
          <a:prstGeom prst="rect">
            <a:avLst/>
          </a:prstGeom>
        </p:spPr>
      </p:pic>
    </p:spTree>
    <p:extLst>
      <p:ext uri="{BB962C8B-B14F-4D97-AF65-F5344CB8AC3E}">
        <p14:creationId xmlns:p14="http://schemas.microsoft.com/office/powerpoint/2010/main" val="315800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191000" y="1643065"/>
            <a:ext cx="8077200" cy="2997064"/>
          </a:xfrm>
        </p:spPr>
        <p:txBody>
          <a:bodyPr>
            <a:normAutofit/>
          </a:bodyPr>
          <a:lstStyle/>
          <a:p>
            <a:pPr algn="l"/>
            <a:r>
              <a:rPr lang="en-US" sz="6000" b="1" dirty="0" smtClean="0"/>
              <a:t>Thanks! </a:t>
            </a:r>
            <a:endParaRPr lang="en-US" sz="4000" b="1" dirty="0"/>
          </a:p>
        </p:txBody>
      </p:sp>
      <p:sp>
        <p:nvSpPr>
          <p:cNvPr id="15" name="Title 1"/>
          <p:cNvSpPr txBox="1">
            <a:spLocks/>
          </p:cNvSpPr>
          <p:nvPr/>
        </p:nvSpPr>
        <p:spPr>
          <a:xfrm>
            <a:off x="304800" y="3962400"/>
            <a:ext cx="7772400" cy="135545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dirty="0"/>
          </a:p>
        </p:txBody>
      </p:sp>
    </p:spTree>
    <p:extLst>
      <p:ext uri="{BB962C8B-B14F-4D97-AF65-F5344CB8AC3E}">
        <p14:creationId xmlns:p14="http://schemas.microsoft.com/office/powerpoint/2010/main" val="1683420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686" y="5715000"/>
            <a:ext cx="10972800" cy="1143000"/>
          </a:xfrm>
        </p:spPr>
        <p:txBody>
          <a:bodyPr>
            <a:normAutofit/>
          </a:bodyPr>
          <a:lstStyle/>
          <a:p>
            <a:r>
              <a:rPr lang="en-US" dirty="0">
                <a:ln w="0"/>
                <a:effectLst>
                  <a:outerShdw blurRad="38100" dist="19050" dir="2700000" algn="tl" rotWithShape="0">
                    <a:schemeClr val="dk1">
                      <a:alpha val="40000"/>
                    </a:schemeClr>
                  </a:outerShdw>
                </a:effectLst>
              </a:rPr>
              <a:t>Cross Check Hold</a:t>
            </a:r>
          </a:p>
        </p:txBody>
      </p:sp>
      <p:pic>
        <p:nvPicPr>
          <p:cNvPr id="18" name="Content Placeholder 1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46743" y="961409"/>
            <a:ext cx="5791200" cy="38631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Content Placeholder 8"/>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404"/>
          <a:stretch/>
        </p:blipFill>
        <p:spPr>
          <a:xfrm>
            <a:off x="6502400" y="948428"/>
            <a:ext cx="5080000" cy="38890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20" name="Straight Connector 19"/>
          <p:cNvCxnSpPr/>
          <p:nvPr/>
        </p:nvCxnSpPr>
        <p:spPr>
          <a:xfrm>
            <a:off x="1422401" y="2095543"/>
            <a:ext cx="1516743" cy="1117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735943" y="1934955"/>
            <a:ext cx="1516743" cy="1117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874117" y="2261799"/>
            <a:ext cx="1387484" cy="63116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144000" y="2091667"/>
            <a:ext cx="1117600" cy="4020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4924696" y="4010297"/>
            <a:ext cx="1060269" cy="988468"/>
            <a:chOff x="7543221" y="3912108"/>
            <a:chExt cx="952500" cy="952500"/>
          </a:xfrm>
          <a:effectLst/>
        </p:grpSpPr>
        <p:sp>
          <p:nvSpPr>
            <p:cNvPr id="31" name="Oval 30"/>
            <p:cNvSpPr/>
            <p:nvPr/>
          </p:nvSpPr>
          <p:spPr>
            <a:xfrm>
              <a:off x="7714671" y="4076700"/>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2" name="Picture 7" descr="C:\Users\gcorsetti\Desktop\No Entry_100p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221" y="3912108"/>
              <a:ext cx="952500" cy="952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10881360" y="3971108"/>
            <a:ext cx="964474" cy="903489"/>
            <a:chOff x="2819400" y="4076700"/>
            <a:chExt cx="952500" cy="952500"/>
          </a:xfrm>
          <a:effectLst/>
        </p:grpSpPr>
        <p:sp>
          <p:nvSpPr>
            <p:cNvPr id="34" name="Oval 33"/>
            <p:cNvSpPr/>
            <p:nvPr/>
          </p:nvSpPr>
          <p:spPr>
            <a:xfrm>
              <a:off x="2933700" y="4223766"/>
              <a:ext cx="723900" cy="72390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35" name="Picture 6" descr="C:\Users\gcorsetti\Desktop\Ok_100p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4076700"/>
              <a:ext cx="952500" cy="952500"/>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p:cNvSpPr txBox="1"/>
          <p:nvPr/>
        </p:nvSpPr>
        <p:spPr>
          <a:xfrm>
            <a:off x="1523097" y="4934494"/>
            <a:ext cx="3162019" cy="461665"/>
          </a:xfrm>
          <a:prstGeom prst="rect">
            <a:avLst/>
          </a:prstGeom>
          <a:noFill/>
        </p:spPr>
        <p:txBody>
          <a:bodyPr wrap="none" rtlCol="0">
            <a:spAutoFit/>
          </a:bodyPr>
          <a:lstStyle/>
          <a:p>
            <a:r>
              <a:rPr lang="en-US" sz="2400" dirty="0"/>
              <a:t>Hands &gt; shoulder-width</a:t>
            </a:r>
          </a:p>
        </p:txBody>
      </p:sp>
      <p:sp>
        <p:nvSpPr>
          <p:cNvPr id="37" name="TextBox 36"/>
          <p:cNvSpPr txBox="1"/>
          <p:nvPr/>
        </p:nvSpPr>
        <p:spPr>
          <a:xfrm>
            <a:off x="7423154" y="4936949"/>
            <a:ext cx="3162019" cy="461665"/>
          </a:xfrm>
          <a:prstGeom prst="rect">
            <a:avLst/>
          </a:prstGeom>
          <a:noFill/>
        </p:spPr>
        <p:txBody>
          <a:bodyPr wrap="none" rtlCol="0">
            <a:spAutoFit/>
          </a:bodyPr>
          <a:lstStyle/>
          <a:p>
            <a:r>
              <a:rPr lang="en-US" sz="2400" dirty="0"/>
              <a:t>Hands ≤ shoulder-width</a:t>
            </a:r>
          </a:p>
        </p:txBody>
      </p:sp>
      <p:sp>
        <p:nvSpPr>
          <p:cNvPr id="3" name="Rectangle 2">
            <a:extLst>
              <a:ext uri="{FF2B5EF4-FFF2-40B4-BE49-F238E27FC236}">
                <a16:creationId xmlns:a16="http://schemas.microsoft.com/office/drawing/2014/main" xmlns="" id="{FAE6935F-FF5A-6F4B-AE4F-B79509988070}"/>
              </a:ext>
            </a:extLst>
          </p:cNvPr>
          <p:cNvSpPr/>
          <p:nvPr/>
        </p:nvSpPr>
        <p:spPr>
          <a:xfrm>
            <a:off x="4906062" y="6457890"/>
            <a:ext cx="2263761"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6.3.2a / 6.3.3e </a:t>
            </a:r>
          </a:p>
        </p:txBody>
      </p:sp>
    </p:spTree>
    <p:extLst>
      <p:ext uri="{BB962C8B-B14F-4D97-AF65-F5344CB8AC3E}">
        <p14:creationId xmlns:p14="http://schemas.microsoft.com/office/powerpoint/2010/main" val="164667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cross check hold.mp4">
            <a:hlinkClick r:id="" action="ppaction://media"/>
            <a:extLst>
              <a:ext uri="{FF2B5EF4-FFF2-40B4-BE49-F238E27FC236}">
                <a16:creationId xmlns:a16="http://schemas.microsoft.com/office/drawing/2014/main" xmlns="" id="{560159B2-594B-FB48-BD61-CF4FBB1037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606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16 NFHS Boys Lacrosse Rules Simply S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4750"/>
            <a:ext cx="12192000" cy="812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449457" y="3715657"/>
            <a:ext cx="4390946"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FFFF00"/>
                </a:solidFill>
                <a:effectLst>
                  <a:outerShdw blurRad="12700" dist="38100" dir="2700000" algn="tl" rotWithShape="0">
                    <a:prstClr val="white">
                      <a:lumMod val="50000"/>
                    </a:prstClr>
                  </a:outerShdw>
                </a:effectLst>
              </a:rPr>
              <a:t>Equal Pressure</a:t>
            </a:r>
          </a:p>
        </p:txBody>
      </p:sp>
    </p:spTree>
    <p:extLst>
      <p:ext uri="{BB962C8B-B14F-4D97-AF65-F5344CB8AC3E}">
        <p14:creationId xmlns:p14="http://schemas.microsoft.com/office/powerpoint/2010/main" val="2568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828" b="29026"/>
          <a:stretch/>
        </p:blipFill>
        <p:spPr bwMode="auto">
          <a:xfrm>
            <a:off x="0" y="-650561"/>
            <a:ext cx="12192000" cy="76678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506" y="4268676"/>
            <a:ext cx="3905708" cy="1665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07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58601" y="5884202"/>
            <a:ext cx="2523959"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Push</a:t>
            </a:r>
          </a:p>
        </p:txBody>
      </p:sp>
      <p:sp>
        <p:nvSpPr>
          <p:cNvPr id="3" name="Content Placeholder 2"/>
          <p:cNvSpPr txBox="1">
            <a:spLocks/>
          </p:cNvSpPr>
          <p:nvPr/>
        </p:nvSpPr>
        <p:spPr>
          <a:xfrm>
            <a:off x="1569862" y="466778"/>
            <a:ext cx="3505201" cy="3048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endParaRPr lang="en-US" sz="2200" dirty="0">
              <a:solidFill>
                <a:srgbClr val="FFFFFF"/>
              </a:solidFill>
            </a:endParaRPr>
          </a:p>
          <a:p>
            <a:pPr marL="57150" indent="0">
              <a:buNone/>
            </a:pPr>
            <a:r>
              <a:rPr lang="en-US" sz="2000" dirty="0">
                <a:solidFill>
                  <a:srgbClr val="FFFFFF"/>
                </a:solidFill>
              </a:rPr>
              <a:t/>
            </a:r>
            <a:br>
              <a:rPr lang="en-US" sz="2000" dirty="0">
                <a:solidFill>
                  <a:srgbClr val="FFFFFF"/>
                </a:solidFill>
              </a:rPr>
            </a:br>
            <a:endParaRPr lang="en-US" sz="2000" dirty="0">
              <a:solidFill>
                <a:srgbClr val="FFFFFF"/>
              </a:solidFill>
            </a:endParaRPr>
          </a:p>
          <a:p>
            <a:pPr marL="0" indent="0">
              <a:buNone/>
            </a:pPr>
            <a:r>
              <a:rPr lang="en-US" sz="2000" dirty="0">
                <a:solidFill>
                  <a:srgbClr val="FFFFFF"/>
                </a:solidFill>
              </a:rPr>
              <a:t/>
            </a:r>
            <a:br>
              <a:rPr lang="en-US" sz="2000" dirty="0">
                <a:solidFill>
                  <a:srgbClr val="FFFFFF"/>
                </a:solidFill>
              </a:rPr>
            </a:br>
            <a:endParaRPr lang="en-US" sz="2000" dirty="0">
              <a:solidFill>
                <a:srgbClr val="FFFFFF"/>
              </a:solidFill>
            </a:endParaRPr>
          </a:p>
        </p:txBody>
      </p:sp>
      <p:sp>
        <p:nvSpPr>
          <p:cNvPr id="5" name="Rectangle 4"/>
          <p:cNvSpPr/>
          <p:nvPr/>
        </p:nvSpPr>
        <p:spPr>
          <a:xfrm>
            <a:off x="2311016" y="4235708"/>
            <a:ext cx="3851245" cy="1077218"/>
          </a:xfrm>
          <a:prstGeom prst="rect">
            <a:avLst/>
          </a:prstGeom>
        </p:spPr>
        <p:txBody>
          <a:bodyPr wrap="square">
            <a:spAutoFit/>
          </a:bodyPr>
          <a:lstStyle/>
          <a:p>
            <a:pPr algn="ctr"/>
            <a:r>
              <a:rPr lang="en-US" sz="3200" b="1" dirty="0">
                <a:solidFill>
                  <a:srgbClr val="C00000"/>
                </a:solidFill>
              </a:rPr>
              <a:t>Violent contact is a </a:t>
            </a:r>
            <a:br>
              <a:rPr lang="en-US" sz="3200" b="1" dirty="0">
                <a:solidFill>
                  <a:srgbClr val="C00000"/>
                </a:solidFill>
              </a:rPr>
            </a:br>
            <a:r>
              <a:rPr lang="en-US" sz="3200" b="1" dirty="0">
                <a:solidFill>
                  <a:srgbClr val="C00000"/>
                </a:solidFill>
              </a:rPr>
              <a:t>personal foul!</a:t>
            </a:r>
          </a:p>
        </p:txBody>
      </p:sp>
      <p:sp>
        <p:nvSpPr>
          <p:cNvPr id="6" name="Rectangle 5"/>
          <p:cNvSpPr/>
          <p:nvPr/>
        </p:nvSpPr>
        <p:spPr>
          <a:xfrm>
            <a:off x="5275398" y="6455702"/>
            <a:ext cx="109036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6: 9</a:t>
            </a:r>
          </a:p>
        </p:txBody>
      </p:sp>
      <p:sp>
        <p:nvSpPr>
          <p:cNvPr id="7" name="Rectangle 6"/>
          <p:cNvSpPr/>
          <p:nvPr/>
        </p:nvSpPr>
        <p:spPr>
          <a:xfrm>
            <a:off x="582113" y="439329"/>
            <a:ext cx="5606652" cy="1538883"/>
          </a:xfrm>
          <a:prstGeom prst="rect">
            <a:avLst/>
          </a:prstGeom>
        </p:spPr>
        <p:txBody>
          <a:bodyPr wrap="square">
            <a:spAutoFit/>
          </a:bodyPr>
          <a:lstStyle/>
          <a:p>
            <a:pPr marL="57150"/>
            <a:r>
              <a:rPr lang="en-US" sz="3200" dirty="0">
                <a:solidFill>
                  <a:prstClr val="black"/>
                </a:solidFill>
              </a:rPr>
              <a:t>Pushing from BEHIND is illegal:</a:t>
            </a:r>
          </a:p>
          <a:p>
            <a:pPr marL="400050"/>
            <a:endParaRPr lang="en-US" sz="1400" dirty="0">
              <a:solidFill>
                <a:prstClr val="black"/>
              </a:solidFill>
            </a:endParaRPr>
          </a:p>
          <a:p>
            <a:pPr marL="742950" indent="-342900">
              <a:buFont typeface="Arial" panose="020B0604020202020204" pitchFamily="34" charset="0"/>
              <a:buChar char="•"/>
            </a:pPr>
            <a:r>
              <a:rPr lang="en-US" sz="2400" dirty="0">
                <a:solidFill>
                  <a:prstClr val="black"/>
                </a:solidFill>
              </a:rPr>
              <a:t>From behind</a:t>
            </a:r>
          </a:p>
          <a:p>
            <a:pPr marL="742950" indent="-342900">
              <a:buFont typeface="Arial" panose="020B0604020202020204" pitchFamily="34" charset="0"/>
              <a:buChar char="•"/>
            </a:pPr>
            <a:r>
              <a:rPr lang="en-US" sz="2400" dirty="0">
                <a:solidFill>
                  <a:prstClr val="black"/>
                </a:solidFill>
              </a:rPr>
              <a:t>Creates disadvantage</a:t>
            </a:r>
            <a:endParaRPr lang="en-US" dirty="0">
              <a:solidFill>
                <a:prstClr val="black"/>
              </a:solidFill>
            </a:endParaRPr>
          </a:p>
        </p:txBody>
      </p:sp>
      <p:pic>
        <p:nvPicPr>
          <p:cNvPr id="4" name="Picture 3" descr="push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12" y="2056316"/>
            <a:ext cx="2640112" cy="3667243"/>
          </a:xfrm>
          <a:prstGeom prst="rect">
            <a:avLst/>
          </a:prstGeom>
        </p:spPr>
      </p:pic>
      <p:pic>
        <p:nvPicPr>
          <p:cNvPr id="9" name="Picture 8" descr="A picture containing person, grass, road, outdoor&#10;&#10;Description automatically generated">
            <a:extLst>
              <a:ext uri="{FF2B5EF4-FFF2-40B4-BE49-F238E27FC236}">
                <a16:creationId xmlns:a16="http://schemas.microsoft.com/office/drawing/2014/main" xmlns="" id="{9B5E6E8E-3B03-A148-A71D-66E89E6EE2D4}"/>
              </a:ext>
            </a:extLst>
          </p:cNvPr>
          <p:cNvPicPr>
            <a:picLocks noChangeAspect="1"/>
          </p:cNvPicPr>
          <p:nvPr/>
        </p:nvPicPr>
        <p:blipFill rotWithShape="1">
          <a:blip r:embed="rId4">
            <a:extLst>
              <a:ext uri="{28A0092B-C50C-407E-A947-70E740481C1C}">
                <a14:useLocalDpi xmlns:a14="http://schemas.microsoft.com/office/drawing/2010/main" val="0"/>
              </a:ext>
            </a:extLst>
          </a:blip>
          <a:srcRect l="14047" r="16367"/>
          <a:stretch/>
        </p:blipFill>
        <p:spPr>
          <a:xfrm>
            <a:off x="6255026" y="-1"/>
            <a:ext cx="5936974" cy="5689599"/>
          </a:xfrm>
          <a:prstGeom prst="rect">
            <a:avLst/>
          </a:prstGeom>
        </p:spPr>
      </p:pic>
    </p:spTree>
    <p:extLst>
      <p:ext uri="{BB962C8B-B14F-4D97-AF65-F5344CB8AC3E}">
        <p14:creationId xmlns:p14="http://schemas.microsoft.com/office/powerpoint/2010/main" val="189989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13993</TotalTime>
  <Words>2270</Words>
  <Application>Microsoft Macintosh PowerPoint</Application>
  <PresentationFormat>Widescreen</PresentationFormat>
  <Paragraphs>465</Paragraphs>
  <Slides>41</Slides>
  <Notes>37</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Aharoni</vt:lpstr>
      <vt:lpstr>Calibri</vt:lpstr>
      <vt:lpstr>Calibri Light</vt:lpstr>
      <vt:lpstr>Franklin Gothic Heavy</vt:lpstr>
      <vt:lpstr>Mangal</vt:lpstr>
      <vt:lpstr>ＭＳ Ｐゴシック</vt:lpstr>
      <vt:lpstr>Arial</vt:lpstr>
      <vt:lpstr>Custom Design</vt:lpstr>
      <vt:lpstr>1_Custom Design</vt:lpstr>
      <vt:lpstr> Technical Fouls  2021 NFHS Boys Lacrosse Rules</vt:lpstr>
      <vt:lpstr>PowerPoint Presentation</vt:lpstr>
      <vt:lpstr>The Principle of Advantage/Disadvantage</vt:lpstr>
      <vt:lpstr>PowerPoint Presentation</vt:lpstr>
      <vt:lpstr>Cross Check Hold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by A with Two Hands on Crosse</vt:lpstr>
      <vt:lpst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Exchanging Crosses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Delay of Game</vt:lpstr>
      <vt:lpstr>PowerPoint Presentation</vt:lpstr>
      <vt:lpstr>PowerPoint Presentation</vt:lpstr>
      <vt:lpstr>Thanks! </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Fouls  2016 NFHS Boys Lacrosse Rules</dc:title>
  <dc:creator>Greg Hite</dc:creator>
  <cp:lastModifiedBy>jeremy Johnson</cp:lastModifiedBy>
  <cp:revision>95</cp:revision>
  <dcterms:created xsi:type="dcterms:W3CDTF">2016-08-20T19:57:44Z</dcterms:created>
  <dcterms:modified xsi:type="dcterms:W3CDTF">2021-03-20T18:30:03Z</dcterms:modified>
</cp:coreProperties>
</file>