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43"/>
  </p:notesMasterIdLst>
  <p:sldIdLst>
    <p:sldId id="310" r:id="rId3"/>
    <p:sldId id="314" r:id="rId4"/>
    <p:sldId id="317" r:id="rId5"/>
    <p:sldId id="436" r:id="rId6"/>
    <p:sldId id="435" r:id="rId7"/>
    <p:sldId id="457" r:id="rId8"/>
    <p:sldId id="458" r:id="rId9"/>
    <p:sldId id="459" r:id="rId10"/>
    <p:sldId id="460" r:id="rId11"/>
    <p:sldId id="461" r:id="rId12"/>
    <p:sldId id="462" r:id="rId13"/>
    <p:sldId id="320" r:id="rId14"/>
    <p:sldId id="454" r:id="rId15"/>
    <p:sldId id="445" r:id="rId16"/>
    <p:sldId id="322" r:id="rId17"/>
    <p:sldId id="455" r:id="rId18"/>
    <p:sldId id="324" r:id="rId19"/>
    <p:sldId id="415" r:id="rId20"/>
    <p:sldId id="325" r:id="rId21"/>
    <p:sldId id="326" r:id="rId22"/>
    <p:sldId id="329" r:id="rId23"/>
    <p:sldId id="452" r:id="rId24"/>
    <p:sldId id="331" r:id="rId25"/>
    <p:sldId id="449" r:id="rId26"/>
    <p:sldId id="383" r:id="rId27"/>
    <p:sldId id="451" r:id="rId28"/>
    <p:sldId id="448" r:id="rId29"/>
    <p:sldId id="453" r:id="rId30"/>
    <p:sldId id="333" r:id="rId31"/>
    <p:sldId id="450" r:id="rId32"/>
    <p:sldId id="335" r:id="rId33"/>
    <p:sldId id="447" r:id="rId34"/>
    <p:sldId id="336" r:id="rId35"/>
    <p:sldId id="337" r:id="rId36"/>
    <p:sldId id="456" r:id="rId37"/>
    <p:sldId id="338" r:id="rId38"/>
    <p:sldId id="339" r:id="rId39"/>
    <p:sldId id="268" r:id="rId40"/>
    <p:sldId id="340" r:id="rId41"/>
    <p:sldId id="44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9" autoAdjust="0"/>
    <p:restoredTop sz="80467" autoAdjust="0"/>
  </p:normalViewPr>
  <p:slideViewPr>
    <p:cSldViewPr>
      <p:cViewPr varScale="1">
        <p:scale>
          <a:sx n="113" d="100"/>
          <a:sy n="113" d="100"/>
        </p:scale>
        <p:origin x="1056" y="184"/>
      </p:cViewPr>
      <p:guideLst>
        <p:guide orient="horz" pos="2160"/>
        <p:guide pos="3840"/>
      </p:guideLst>
    </p:cSldViewPr>
  </p:slideViewPr>
  <p:notesTextViewPr>
    <p:cViewPr>
      <p:scale>
        <a:sx n="1" d="1"/>
        <a:sy n="1" d="1"/>
      </p:scale>
      <p:origin x="0" y="0"/>
    </p:cViewPr>
  </p:notesTextViewPr>
  <p:sorterViewPr>
    <p:cViewPr>
      <p:scale>
        <a:sx n="40" d="100"/>
        <a:sy n="40" d="100"/>
      </p:scale>
      <p:origin x="0" y="-1277"/>
    </p:cViewPr>
  </p:sorterViewPr>
  <p:notesViewPr>
    <p:cSldViewPr>
      <p:cViewPr varScale="1">
        <p:scale>
          <a:sx n="41" d="100"/>
          <a:sy n="41" d="100"/>
        </p:scale>
        <p:origin x="2270" y="24"/>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67763-6CAD-435C-95BD-C7119C4791CC}" type="datetimeFigureOut">
              <a:rPr lang="en-US" smtClean="0"/>
              <a:t>3/22/21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8365CF-4FCB-47F5-B2AD-634D86705991}" type="slidenum">
              <a:rPr lang="en-US" smtClean="0"/>
              <a:t>‹#›</a:t>
            </a:fld>
            <a:endParaRPr lang="en-US"/>
          </a:p>
        </p:txBody>
      </p:sp>
    </p:spTree>
    <p:extLst>
      <p:ext uri="{BB962C8B-B14F-4D97-AF65-F5344CB8AC3E}">
        <p14:creationId xmlns:p14="http://schemas.microsoft.com/office/powerpoint/2010/main" val="32769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r>
              <a:rPr lang="en-US" sz="2400" dirty="0"/>
              <a:t>This</a:t>
            </a:r>
            <a:r>
              <a:rPr lang="en-US" sz="2400" baseline="0" dirty="0"/>
              <a:t> presentation deals with rule 5. Make sure students understand that there is a fair amount of leeway when calling fouls as well as certain key guiding principles: Safety, Advantage Disadvantage as well as Obvious fouls.  Video are great, but photos also help to emphasize the fact that unless an official sees the full play in context it is very difficult to know whether a foul has been committed or what foul one should call.</a:t>
            </a:r>
          </a:p>
          <a:p>
            <a:r>
              <a:rPr lang="en-US" sz="2400" baseline="0" dirty="0"/>
              <a:t>Have students stand and repeat when you demonstrate the signal!  Emphasize the need to master this skill.</a:t>
            </a:r>
          </a:p>
          <a:p>
            <a:endParaRPr lang="en-US" sz="2400" baseline="0" dirty="0"/>
          </a:p>
          <a:p>
            <a:r>
              <a:rPr lang="en-US" sz="2400" baseline="0" dirty="0"/>
              <a:t>Questions from 2017 NFHS Test</a:t>
            </a:r>
          </a:p>
          <a:p>
            <a:r>
              <a:rPr lang="en-US" sz="1200" b="1" kern="1200" dirty="0">
                <a:solidFill>
                  <a:schemeClr val="tx1"/>
                </a:solidFill>
                <a:effectLst/>
                <a:latin typeface="+mn-lt"/>
                <a:ea typeface="+mn-ea"/>
                <a:cs typeface="+mn-cs"/>
              </a:rPr>
              <a:t>14. An assistant coach for Team B commits an unsportsmanlike act. The official should call: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 penalty for unsportsmanlike on the head coach, the in-home serves the penalty</a:t>
            </a:r>
          </a:p>
          <a:p>
            <a:r>
              <a:rPr lang="en-US" sz="1200" kern="1200" dirty="0">
                <a:solidFill>
                  <a:schemeClr val="tx1"/>
                </a:solidFill>
                <a:effectLst/>
                <a:latin typeface="+mn-lt"/>
                <a:ea typeface="+mn-ea"/>
                <a:cs typeface="+mn-cs"/>
              </a:rPr>
              <a:t>b. A penalty for unsportsmanlike conduct on Team B’s in-home, the in-home serves the penalty</a:t>
            </a:r>
          </a:p>
          <a:p>
            <a:r>
              <a:rPr lang="en-US" sz="1200" kern="1200" dirty="0">
                <a:solidFill>
                  <a:schemeClr val="tx1"/>
                </a:solidFill>
                <a:effectLst/>
                <a:latin typeface="+mn-lt"/>
                <a:ea typeface="+mn-ea"/>
                <a:cs typeface="+mn-cs"/>
              </a:rPr>
              <a:t>c. A penalty for unsportsmanlike conduct on Team B’s assistant coach who committed the unsportsmanlike act, the in-home serves the penalty</a:t>
            </a:r>
          </a:p>
          <a:p>
            <a:r>
              <a:rPr lang="en-US" sz="1200" kern="1200" dirty="0">
                <a:solidFill>
                  <a:schemeClr val="tx1"/>
                </a:solidFill>
                <a:effectLst/>
                <a:latin typeface="+mn-lt"/>
                <a:ea typeface="+mn-ea"/>
                <a:cs typeface="+mn-cs"/>
              </a:rPr>
              <a:t>d. None of the above.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60. During a dead, ball players A1 and B1 enter into an argument severe enough to draw a flag on both players. The result will be: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Offsetting conduct fouls.</a:t>
            </a:r>
          </a:p>
          <a:p>
            <a:r>
              <a:rPr lang="en-US" sz="1200" kern="1200" dirty="0">
                <a:solidFill>
                  <a:schemeClr val="tx1"/>
                </a:solidFill>
                <a:effectLst/>
                <a:latin typeface="+mn-lt"/>
                <a:ea typeface="+mn-ea"/>
                <a:cs typeface="+mn-cs"/>
              </a:rPr>
              <a:t>b. No penalty since it was a dead ball situation.</a:t>
            </a:r>
          </a:p>
          <a:p>
            <a:r>
              <a:rPr lang="en-US" sz="1200" kern="1200" dirty="0">
                <a:solidFill>
                  <a:schemeClr val="tx1"/>
                </a:solidFill>
                <a:effectLst/>
                <a:latin typeface="+mn-lt"/>
                <a:ea typeface="+mn-ea"/>
                <a:cs typeface="+mn-cs"/>
              </a:rPr>
              <a:t>c. Unsportsmanlike conduct fouls on A1 and B1.</a:t>
            </a:r>
          </a:p>
          <a:p>
            <a:r>
              <a:rPr lang="en-US" sz="1200" kern="1200" dirty="0">
                <a:solidFill>
                  <a:schemeClr val="tx1"/>
                </a:solidFill>
                <a:effectLst/>
                <a:latin typeface="+mn-lt"/>
                <a:ea typeface="+mn-ea"/>
                <a:cs typeface="+mn-cs"/>
              </a:rPr>
              <a:t>d. Either (a) or (c).</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64. A1 is in possession of the ball as B1 initiates a body check. Just before contact is made, A1 turns his back to avoid B1. Which of the following would NOT result in a penalty against B1?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B1 hits A1 below the waist.</a:t>
            </a:r>
          </a:p>
          <a:p>
            <a:r>
              <a:rPr lang="en-US" sz="1200" kern="1200" dirty="0">
                <a:solidFill>
                  <a:schemeClr val="tx1"/>
                </a:solidFill>
                <a:effectLst/>
                <a:latin typeface="+mn-lt"/>
                <a:ea typeface="+mn-ea"/>
                <a:cs typeface="+mn-cs"/>
              </a:rPr>
              <a:t>b. B1 cross checks A1, delivering a blow with the handle of his crosse.</a:t>
            </a:r>
          </a:p>
          <a:p>
            <a:r>
              <a:rPr lang="en-US" sz="1200" kern="1200" dirty="0">
                <a:solidFill>
                  <a:schemeClr val="tx1"/>
                </a:solidFill>
                <a:effectLst/>
                <a:latin typeface="+mn-lt"/>
                <a:ea typeface="+mn-ea"/>
                <a:cs typeface="+mn-cs"/>
              </a:rPr>
              <a:t>c. B1 hits A1 from behind.</a:t>
            </a:r>
          </a:p>
          <a:p>
            <a:r>
              <a:rPr lang="en-US" sz="1200" kern="1200" dirty="0">
                <a:solidFill>
                  <a:schemeClr val="tx1"/>
                </a:solidFill>
                <a:effectLst/>
                <a:latin typeface="+mn-lt"/>
                <a:ea typeface="+mn-ea"/>
                <a:cs typeface="+mn-cs"/>
              </a:rPr>
              <a:t>d. None of the above would result in a penalty.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65. Which of the following would be considered body checking a defenseless player?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Body checking a player who has his head down in an attempt to play a loose ball.</a:t>
            </a:r>
          </a:p>
          <a:p>
            <a:r>
              <a:rPr lang="en-US" sz="1200" kern="1200" dirty="0">
                <a:solidFill>
                  <a:schemeClr val="tx1"/>
                </a:solidFill>
                <a:effectLst/>
                <a:latin typeface="+mn-lt"/>
                <a:ea typeface="+mn-ea"/>
                <a:cs typeface="+mn-cs"/>
              </a:rPr>
              <a:t>b. Body checking a player from his blind side.</a:t>
            </a:r>
          </a:p>
          <a:p>
            <a:r>
              <a:rPr lang="en-US" sz="1200" kern="1200" dirty="0">
                <a:solidFill>
                  <a:schemeClr val="tx1"/>
                </a:solidFill>
                <a:effectLst/>
                <a:latin typeface="+mn-lt"/>
                <a:ea typeface="+mn-ea"/>
                <a:cs typeface="+mn-cs"/>
              </a:rPr>
              <a:t>c. Body checking a player whose head is turned away to receive a pass, even if that player turns toward the contact immediately before the body check.</a:t>
            </a:r>
          </a:p>
          <a:p>
            <a:r>
              <a:rPr lang="en-US" sz="1200" kern="1200" dirty="0">
                <a:solidFill>
                  <a:schemeClr val="tx1"/>
                </a:solidFill>
                <a:effectLst/>
                <a:latin typeface="+mn-lt"/>
                <a:ea typeface="+mn-ea"/>
                <a:cs typeface="+mn-cs"/>
              </a:rPr>
              <a:t>d. All of the above.</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66. Which of the following are mandatory 2-3 minute penalties?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Targeting a defenseless player.</a:t>
            </a:r>
          </a:p>
          <a:p>
            <a:r>
              <a:rPr lang="en-US" sz="1200" kern="1200" dirty="0">
                <a:solidFill>
                  <a:schemeClr val="tx1"/>
                </a:solidFill>
                <a:effectLst/>
                <a:latin typeface="+mn-lt"/>
                <a:ea typeface="+mn-ea"/>
                <a:cs typeface="+mn-cs"/>
              </a:rPr>
              <a:t>b. Body-checking a player from his blind side.</a:t>
            </a:r>
          </a:p>
          <a:p>
            <a:r>
              <a:rPr lang="en-US" sz="1200" kern="1200" dirty="0">
                <a:solidFill>
                  <a:schemeClr val="tx1"/>
                </a:solidFill>
                <a:effectLst/>
                <a:latin typeface="+mn-lt"/>
                <a:ea typeface="+mn-ea"/>
                <a:cs typeface="+mn-cs"/>
              </a:rPr>
              <a:t>c. Entering the field from the substitution area and body-checking a player who was looking the other way.</a:t>
            </a:r>
          </a:p>
          <a:p>
            <a:r>
              <a:rPr lang="en-US" sz="1200" kern="1200" dirty="0">
                <a:solidFill>
                  <a:schemeClr val="tx1"/>
                </a:solidFill>
                <a:effectLst/>
                <a:latin typeface="+mn-lt"/>
                <a:ea typeface="+mn-ea"/>
                <a:cs typeface="+mn-cs"/>
              </a:rPr>
              <a:t>d. All of the above.</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67. A multiple minute, </a:t>
            </a:r>
            <a:r>
              <a:rPr lang="en-US" sz="1200" b="1" kern="1200" dirty="0" err="1">
                <a:solidFill>
                  <a:schemeClr val="tx1"/>
                </a:solidFill>
                <a:effectLst/>
                <a:latin typeface="+mn-lt"/>
                <a:ea typeface="+mn-ea"/>
                <a:cs typeface="+mn-cs"/>
              </a:rPr>
              <a:t>nonreleasable</a:t>
            </a:r>
            <a:r>
              <a:rPr lang="en-US" sz="1200" b="1" kern="1200" dirty="0">
                <a:solidFill>
                  <a:schemeClr val="tx1"/>
                </a:solidFill>
                <a:effectLst/>
                <a:latin typeface="+mn-lt"/>
                <a:ea typeface="+mn-ea"/>
                <a:cs typeface="+mn-cs"/>
              </a:rPr>
              <a:t> penalty (or ejection if excessively violent) should be called on which of the following fouls: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 player initiates contact to an opponent's head or neck with a cross-check or with any part of his body,</a:t>
            </a:r>
          </a:p>
          <a:p>
            <a:r>
              <a:rPr lang="en-US" sz="1200" kern="1200" dirty="0">
                <a:solidFill>
                  <a:schemeClr val="tx1"/>
                </a:solidFill>
                <a:effectLst/>
                <a:latin typeface="+mn-lt"/>
                <a:ea typeface="+mn-ea"/>
                <a:cs typeface="+mn-cs"/>
              </a:rPr>
              <a:t>including follow-through to the head or neck.</a:t>
            </a:r>
          </a:p>
          <a:p>
            <a:r>
              <a:rPr lang="en-US" sz="1200" kern="1200" dirty="0">
                <a:solidFill>
                  <a:schemeClr val="tx1"/>
                </a:solidFill>
                <a:effectLst/>
                <a:latin typeface="+mn-lt"/>
                <a:ea typeface="+mn-ea"/>
                <a:cs typeface="+mn-cs"/>
              </a:rPr>
              <a:t>b. A player delivers an excessive, violent or uncontrolled slash to the head/neck.</a:t>
            </a:r>
          </a:p>
          <a:p>
            <a:r>
              <a:rPr lang="en-US" sz="1200" kern="1200" dirty="0">
                <a:solidFill>
                  <a:schemeClr val="tx1"/>
                </a:solidFill>
                <a:effectLst/>
                <a:latin typeface="+mn-lt"/>
                <a:ea typeface="+mn-ea"/>
                <a:cs typeface="+mn-cs"/>
              </a:rPr>
              <a:t>c. A player, including an offensive player in possession of the ball, blocks an opponent with the head or initiates contact with the head (known as spearing).</a:t>
            </a:r>
          </a:p>
          <a:p>
            <a:r>
              <a:rPr lang="en-US" sz="1200" kern="1200" dirty="0">
                <a:solidFill>
                  <a:schemeClr val="tx1"/>
                </a:solidFill>
                <a:effectLst/>
                <a:latin typeface="+mn-lt"/>
                <a:ea typeface="+mn-ea"/>
                <a:cs typeface="+mn-cs"/>
              </a:rPr>
              <a:t>d. All of the above.</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68. Defenseman B1 initiates violent contact with A1’s helmet using his own helmet. Which of the following is a possible penalty for this?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Flag down, personal foul; B1 serves 2 or 3 minutes </a:t>
            </a:r>
            <a:r>
              <a:rPr lang="en-US" sz="1200" kern="1200" dirty="0" err="1">
                <a:solidFill>
                  <a:schemeClr val="tx1"/>
                </a:solidFill>
                <a:effectLst/>
                <a:latin typeface="+mn-lt"/>
                <a:ea typeface="+mn-ea"/>
                <a:cs typeface="+mn-cs"/>
              </a:rPr>
              <a:t>nonreleasable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 An excessively violent violation of this rule may result in an ejection.</a:t>
            </a:r>
          </a:p>
          <a:p>
            <a:r>
              <a:rPr lang="en-US" sz="1200" kern="1200" dirty="0">
                <a:solidFill>
                  <a:schemeClr val="tx1"/>
                </a:solidFill>
                <a:effectLst/>
                <a:latin typeface="+mn-lt"/>
                <a:ea typeface="+mn-ea"/>
                <a:cs typeface="+mn-cs"/>
              </a:rPr>
              <a:t>c. Flag down, personal foul; B1 serves 2 minutes releasable.</a:t>
            </a:r>
          </a:p>
          <a:p>
            <a:r>
              <a:rPr lang="en-US" sz="1200" kern="1200" dirty="0">
                <a:solidFill>
                  <a:schemeClr val="tx1"/>
                </a:solidFill>
                <a:effectLst/>
                <a:latin typeface="+mn-lt"/>
                <a:ea typeface="+mn-ea"/>
                <a:cs typeface="+mn-cs"/>
              </a:rPr>
              <a:t>d. Both (a) and (b)</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72. The striking of an opponent in any part of the face or on the neck or head by the crosse of an opponent is called “slashing,” except when committed by the player in the act of: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Passing.</a:t>
            </a:r>
          </a:p>
          <a:p>
            <a:r>
              <a:rPr lang="en-US" sz="1200" kern="1200" dirty="0">
                <a:solidFill>
                  <a:schemeClr val="tx1"/>
                </a:solidFill>
                <a:effectLst/>
                <a:latin typeface="+mn-lt"/>
                <a:ea typeface="+mn-ea"/>
                <a:cs typeface="+mn-cs"/>
              </a:rPr>
              <a:t>b. Shooting.</a:t>
            </a:r>
          </a:p>
          <a:p>
            <a:r>
              <a:rPr lang="en-US" sz="1200" kern="1200" dirty="0">
                <a:solidFill>
                  <a:schemeClr val="tx1"/>
                </a:solidFill>
                <a:effectLst/>
                <a:latin typeface="+mn-lt"/>
                <a:ea typeface="+mn-ea"/>
                <a:cs typeface="+mn-cs"/>
              </a:rPr>
              <a:t>c. Attempting to scoop.</a:t>
            </a:r>
          </a:p>
          <a:p>
            <a:r>
              <a:rPr lang="en-US" sz="1200" kern="1200" dirty="0">
                <a:solidFill>
                  <a:schemeClr val="tx1"/>
                </a:solidFill>
                <a:effectLst/>
                <a:latin typeface="+mn-lt"/>
                <a:ea typeface="+mn-ea"/>
                <a:cs typeface="+mn-cs"/>
              </a:rPr>
              <a:t>d. All of the above.</a:t>
            </a:r>
          </a:p>
          <a:p>
            <a:endParaRPr lang="en-US" sz="1200" dirty="0"/>
          </a:p>
          <a:p>
            <a:r>
              <a:rPr lang="en-US" sz="1200" b="1" kern="1200" dirty="0">
                <a:solidFill>
                  <a:schemeClr val="tx1"/>
                </a:solidFill>
                <a:effectLst/>
                <a:latin typeface="+mn-lt"/>
                <a:ea typeface="+mn-ea"/>
                <a:cs typeface="+mn-cs"/>
              </a:rPr>
              <a:t>62. A player is considered to have fouled out of the game and not considered ejected in which situation(s)?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 player who accumulates 5 minutes of personal fouls.</a:t>
            </a:r>
          </a:p>
          <a:p>
            <a:r>
              <a:rPr lang="en-US" sz="1200" kern="1200" dirty="0">
                <a:solidFill>
                  <a:schemeClr val="tx1"/>
                </a:solidFill>
                <a:effectLst/>
                <a:latin typeface="+mn-lt"/>
                <a:ea typeface="+mn-ea"/>
                <a:cs typeface="+mn-cs"/>
              </a:rPr>
              <a:t>b. A player who accumulates 5 fouls.</a:t>
            </a:r>
          </a:p>
          <a:p>
            <a:r>
              <a:rPr lang="en-US" sz="1200" kern="1200" dirty="0">
                <a:solidFill>
                  <a:schemeClr val="tx1"/>
                </a:solidFill>
                <a:effectLst/>
                <a:latin typeface="+mn-lt"/>
                <a:ea typeface="+mn-ea"/>
                <a:cs typeface="+mn-cs"/>
              </a:rPr>
              <a:t>c. A player who receives a second, </a:t>
            </a:r>
            <a:r>
              <a:rPr lang="en-US" sz="1200" kern="1200" dirty="0" err="1">
                <a:solidFill>
                  <a:schemeClr val="tx1"/>
                </a:solidFill>
                <a:effectLst/>
                <a:latin typeface="+mn-lt"/>
                <a:ea typeface="+mn-ea"/>
                <a:cs typeface="+mn-cs"/>
              </a:rPr>
              <a:t>nonreleasable</a:t>
            </a:r>
            <a:r>
              <a:rPr lang="en-US" sz="1200" kern="1200" dirty="0">
                <a:solidFill>
                  <a:schemeClr val="tx1"/>
                </a:solidFill>
                <a:effectLst/>
                <a:latin typeface="+mn-lt"/>
                <a:ea typeface="+mn-ea"/>
                <a:cs typeface="+mn-cs"/>
              </a:rPr>
              <a:t>, unsportsmanlike conduct foul.</a:t>
            </a:r>
          </a:p>
          <a:p>
            <a:r>
              <a:rPr lang="en-US" sz="1200" kern="1200" dirty="0">
                <a:solidFill>
                  <a:schemeClr val="tx1"/>
                </a:solidFill>
                <a:effectLst/>
                <a:latin typeface="+mn-lt"/>
                <a:ea typeface="+mn-ea"/>
                <a:cs typeface="+mn-cs"/>
              </a:rPr>
              <a:t>d. Both (b) and (c).</a:t>
            </a:r>
          </a:p>
          <a:p>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63. Which of the following would result in the assessment of an ejection foul on a coach or player?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He receives two </a:t>
            </a:r>
            <a:r>
              <a:rPr lang="en-US" sz="1200" kern="1200" dirty="0" err="1">
                <a:solidFill>
                  <a:schemeClr val="tx1"/>
                </a:solidFill>
                <a:effectLst/>
                <a:latin typeface="+mn-lt"/>
                <a:ea typeface="+mn-ea"/>
                <a:cs typeface="+mn-cs"/>
              </a:rPr>
              <a:t>nonreleasable</a:t>
            </a:r>
            <a:r>
              <a:rPr lang="en-US" sz="1200" kern="1200" dirty="0">
                <a:solidFill>
                  <a:schemeClr val="tx1"/>
                </a:solidFill>
                <a:effectLst/>
                <a:latin typeface="+mn-lt"/>
                <a:ea typeface="+mn-ea"/>
                <a:cs typeface="+mn-cs"/>
              </a:rPr>
              <a:t> unsportsmanlike conduct penalties.</a:t>
            </a:r>
          </a:p>
          <a:p>
            <a:r>
              <a:rPr lang="en-US" sz="1200" kern="1200" dirty="0">
                <a:solidFill>
                  <a:schemeClr val="tx1"/>
                </a:solidFill>
                <a:effectLst/>
                <a:latin typeface="+mn-lt"/>
                <a:ea typeface="+mn-ea"/>
                <a:cs typeface="+mn-cs"/>
              </a:rPr>
              <a:t>b. He leaves the bench area during a fight.</a:t>
            </a:r>
          </a:p>
          <a:p>
            <a:r>
              <a:rPr lang="en-US" sz="1200" kern="1200" dirty="0">
                <a:solidFill>
                  <a:schemeClr val="tx1"/>
                </a:solidFill>
                <a:effectLst/>
                <a:latin typeface="+mn-lt"/>
                <a:ea typeface="+mn-ea"/>
                <a:cs typeface="+mn-cs"/>
              </a:rPr>
              <a:t>c. He deliberately strikes another player after the end of the game.</a:t>
            </a:r>
          </a:p>
          <a:p>
            <a:r>
              <a:rPr lang="en-US" sz="1200" kern="1200" dirty="0">
                <a:solidFill>
                  <a:schemeClr val="tx1"/>
                </a:solidFill>
                <a:effectLst/>
                <a:latin typeface="+mn-lt"/>
                <a:ea typeface="+mn-ea"/>
                <a:cs typeface="+mn-cs"/>
              </a:rPr>
              <a:t>d. All of the above.</a:t>
            </a:r>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96427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152400" algn="l" rtl="0">
              <a:lnSpc>
                <a:spcPct val="90000"/>
              </a:lnSpc>
              <a:spcBef>
                <a:spcPts val="0"/>
              </a:spcBef>
              <a:spcAft>
                <a:spcPts val="0"/>
              </a:spcAft>
              <a:buClr>
                <a:srgbClr val="000000"/>
              </a:buClr>
              <a:buSzPts val="2400"/>
              <a:buFont typeface="Calibri"/>
              <a:buChar char="•"/>
            </a:pPr>
            <a:r>
              <a:rPr lang="en-US" sz="2400">
                <a:solidFill>
                  <a:srgbClr val="000000"/>
                </a:solidFill>
              </a:rPr>
              <a:t>If goalie breaks his crosse or loses or breaks any other required equipment, stop play immediately (allow shot in flight to conclude). </a:t>
            </a:r>
            <a:r>
              <a:rPr lang="en-US" sz="2400"/>
              <a:t>Uniform violations NOT an issue in YOUTH.</a:t>
            </a:r>
            <a:endParaRPr sz="2400">
              <a:solidFill>
                <a:srgbClr val="000000"/>
              </a:solidFill>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Award possession as with inadvertent whistle.</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USC for intentional lost equipment to stop play.</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Goalie playing without crosse is a technical foul.</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Once game starts no more uniform violations.</a:t>
            </a:r>
            <a:endParaRPr/>
          </a:p>
          <a:p>
            <a:pPr marL="0" lvl="0" indent="0" algn="l" rtl="0">
              <a:spcBef>
                <a:spcPts val="1800"/>
              </a:spcBef>
              <a:spcAft>
                <a:spcPts val="0"/>
              </a:spcAft>
              <a:buNone/>
            </a:pPr>
            <a:endParaRPr sz="2400">
              <a:solidFill>
                <a:srgbClr val="000000"/>
              </a:solidFill>
            </a:endParaRPr>
          </a:p>
        </p:txBody>
      </p:sp>
      <p:sp>
        <p:nvSpPr>
          <p:cNvPr id="347" name="Google Shape;34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a:t>
            </a:fld>
            <a:endParaRPr>
              <a:solidFill>
                <a:srgbClr val="000000"/>
              </a:solidFill>
            </a:endParaRPr>
          </a:p>
        </p:txBody>
      </p:sp>
    </p:spTree>
    <p:extLst>
      <p:ext uri="{BB962C8B-B14F-4D97-AF65-F5344CB8AC3E}">
        <p14:creationId xmlns:p14="http://schemas.microsoft.com/office/powerpoint/2010/main" val="29292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Multiple instances of illegal or prohibited equipment are one violation</a:t>
            </a:r>
            <a:endParaRPr/>
          </a:p>
          <a:p>
            <a:pPr marL="0" lvl="0" indent="0" algn="l" rtl="0">
              <a:spcBef>
                <a:spcPts val="0"/>
              </a:spcBef>
              <a:spcAft>
                <a:spcPts val="0"/>
              </a:spcAft>
              <a:buNone/>
            </a:pPr>
            <a:endParaRPr sz="2400"/>
          </a:p>
          <a:p>
            <a:pPr marL="0" lvl="0" indent="0" algn="l" rtl="0">
              <a:spcBef>
                <a:spcPts val="0"/>
              </a:spcBef>
              <a:spcAft>
                <a:spcPts val="0"/>
              </a:spcAft>
              <a:buNone/>
            </a:pPr>
            <a:r>
              <a:rPr lang="en-US" sz="2400"/>
              <a:t>Always assess worst violation.  </a:t>
            </a:r>
            <a:endParaRPr/>
          </a:p>
          <a:p>
            <a:pPr marL="0" lvl="0" indent="0" algn="l" rtl="0">
              <a:spcBef>
                <a:spcPts val="0"/>
              </a:spcBef>
              <a:spcAft>
                <a:spcPts val="0"/>
              </a:spcAft>
              <a:buNone/>
            </a:pPr>
            <a:endParaRPr sz="2400"/>
          </a:p>
          <a:p>
            <a:pPr marL="0" lvl="0" indent="0" algn="l" rtl="0">
              <a:spcBef>
                <a:spcPts val="0"/>
              </a:spcBef>
              <a:spcAft>
                <a:spcPts val="0"/>
              </a:spcAft>
              <a:buNone/>
            </a:pPr>
            <a:r>
              <a:rPr lang="en-US" sz="2400"/>
              <a:t>Altering crosse prior to a request for inspection is the exception.</a:t>
            </a:r>
            <a:endParaRPr/>
          </a:p>
        </p:txBody>
      </p:sp>
      <p:sp>
        <p:nvSpPr>
          <p:cNvPr id="359" name="Google Shape;35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56123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5:2</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Thrusting, viscous and deliberate. Simply making contact with crosse in between hands</a:t>
            </a:r>
            <a:r>
              <a:rPr lang="en-US" sz="2400" baseline="0" dirty="0"/>
              <a:t> is not enough.</a:t>
            </a:r>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12</a:t>
            </a:fld>
            <a:endParaRPr lang="en-US"/>
          </a:p>
        </p:txBody>
      </p:sp>
    </p:spTree>
    <p:extLst>
      <p:ext uri="{BB962C8B-B14F-4D97-AF65-F5344CB8AC3E}">
        <p14:creationId xmlns:p14="http://schemas.microsoft.com/office/powerpoint/2010/main" val="4002282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365CF-4FCB-47F5-B2AD-634D86705991}" type="slidenum">
              <a:rPr lang="en-US" smtClean="0"/>
              <a:t>13</a:t>
            </a:fld>
            <a:endParaRPr lang="en-US"/>
          </a:p>
        </p:txBody>
      </p:sp>
    </p:spTree>
    <p:extLst>
      <p:ext uri="{BB962C8B-B14F-4D97-AF65-F5344CB8AC3E}">
        <p14:creationId xmlns:p14="http://schemas.microsoft.com/office/powerpoint/2010/main" val="113813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But my hands were</a:t>
            </a:r>
            <a:r>
              <a:rPr lang="en-US" sz="2800" baseline="0" dirty="0"/>
              <a:t> together. </a:t>
            </a:r>
          </a:p>
          <a:p>
            <a:endParaRPr lang="en-US" sz="2800" baseline="0" dirty="0"/>
          </a:p>
          <a:p>
            <a:r>
              <a:rPr lang="en-US" sz="2800" baseline="0" dirty="0"/>
              <a:t>You can see this play developing well before it happens!</a:t>
            </a:r>
            <a:endParaRPr lang="en-US" sz="2800" dirty="0"/>
          </a:p>
        </p:txBody>
      </p:sp>
      <p:sp>
        <p:nvSpPr>
          <p:cNvPr id="4" name="Slide Number Placeholder 3"/>
          <p:cNvSpPr>
            <a:spLocks noGrp="1"/>
          </p:cNvSpPr>
          <p:nvPr>
            <p:ph type="sldNum" sz="quarter" idx="10"/>
          </p:nvPr>
        </p:nvSpPr>
        <p:spPr/>
        <p:txBody>
          <a:bodyPr/>
          <a:lstStyle/>
          <a:p>
            <a:fld id="{5C8365CF-4FCB-47F5-B2AD-634D86705991}" type="slidenum">
              <a:rPr lang="en-US" smtClean="0"/>
              <a:t>14</a:t>
            </a:fld>
            <a:endParaRPr lang="en-US"/>
          </a:p>
        </p:txBody>
      </p:sp>
    </p:spTree>
    <p:extLst>
      <p:ext uri="{BB962C8B-B14F-4D97-AF65-F5344CB8AC3E}">
        <p14:creationId xmlns:p14="http://schemas.microsoft.com/office/powerpoint/2010/main" val="960344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Unless used to deflect stick check. </a:t>
            </a:r>
          </a:p>
          <a:p>
            <a:r>
              <a:rPr lang="en-US" sz="2400" dirty="0"/>
              <a:t>Cannot deliberately beat on the free arm.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r>
              <a:rPr lang="en-US" sz="2400" dirty="0"/>
              <a:t>Not a slash if in an attempt to dislodge the ball and opponent uses part of his body (not neck or head) to protect his crosse and contact is made as a result. </a:t>
            </a:r>
          </a:p>
          <a:p>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Gloved hand is considered part of crosse, except when in contact with a line marking. Contact alone is not a slash, even to the head.</a:t>
            </a:r>
          </a:p>
          <a:p>
            <a:r>
              <a:rPr lang="en-US" sz="2400" dirty="0"/>
              <a:t/>
            </a:r>
            <a:br>
              <a:rPr lang="en-US" sz="2400" dirty="0"/>
            </a:br>
            <a:endParaRPr lang="en-US" sz="2400" dirty="0"/>
          </a:p>
          <a:p>
            <a:r>
              <a:rPr lang="en-US" sz="2400" dirty="0"/>
              <a:t> </a:t>
            </a:r>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15</a:t>
            </a:fld>
            <a:endParaRPr lang="en-US"/>
          </a:p>
        </p:txBody>
      </p:sp>
    </p:spTree>
    <p:extLst>
      <p:ext uri="{BB962C8B-B14F-4D97-AF65-F5344CB8AC3E}">
        <p14:creationId xmlns:p14="http://schemas.microsoft.com/office/powerpoint/2010/main" val="41756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One Handed Check </a:t>
            </a:r>
            <a:r>
              <a:rPr lang="en-US" sz="2400" b="1" dirty="0"/>
              <a:t>in youth </a:t>
            </a:r>
            <a:r>
              <a:rPr lang="en-US" sz="2400" dirty="0"/>
              <a:t>is a slash! Always.</a:t>
            </a:r>
          </a:p>
          <a:p>
            <a:endParaRPr lang="en-US" sz="2400" dirty="0"/>
          </a:p>
          <a:p>
            <a:r>
              <a:rPr lang="en-US" sz="2400" dirty="0"/>
              <a:t>High checks (above</a:t>
            </a:r>
            <a:r>
              <a:rPr lang="en-US" sz="2400" baseline="0" dirty="0"/>
              <a:t> the shoulder) new emphasis in 2017.</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17</a:t>
            </a:fld>
            <a:endParaRPr lang="en-US"/>
          </a:p>
        </p:txBody>
      </p:sp>
    </p:spTree>
    <p:extLst>
      <p:ext uri="{BB962C8B-B14F-4D97-AF65-F5344CB8AC3E}">
        <p14:creationId xmlns:p14="http://schemas.microsoft.com/office/powerpoint/2010/main" val="1099629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5:8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r>
              <a:rPr lang="en-US" sz="2400" dirty="0"/>
              <a:t>Not a slash if contact is in the act of</a:t>
            </a:r>
          </a:p>
          <a:p>
            <a:endParaRPr lang="en-US" sz="2400" dirty="0"/>
          </a:p>
          <a:p>
            <a:r>
              <a:rPr lang="en-US" sz="2400" dirty="0"/>
              <a:t>Gloved hand touching the crosse is part of the crosse.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18</a:t>
            </a:fld>
            <a:endParaRPr lang="en-US"/>
          </a:p>
        </p:txBody>
      </p:sp>
    </p:spTree>
    <p:extLst>
      <p:ext uri="{BB962C8B-B14F-4D97-AF65-F5344CB8AC3E}">
        <p14:creationId xmlns:p14="http://schemas.microsoft.com/office/powerpoint/2010/main" val="2290931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One of the most confusing rules in lacrosse.</a:t>
            </a:r>
            <a:r>
              <a:rPr lang="en-US" sz="2400" baseline="0" dirty="0"/>
              <a:t>  No one knows what positive primary or secondary action 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Is it safety or at the goal on a fast break e.g. or is it TPOAD?  </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19</a:t>
            </a:fld>
            <a:endParaRPr lang="en-US"/>
          </a:p>
        </p:txBody>
      </p:sp>
    </p:spTree>
    <p:extLst>
      <p:ext uri="{BB962C8B-B14F-4D97-AF65-F5344CB8AC3E}">
        <p14:creationId xmlns:p14="http://schemas.microsoft.com/office/powerpoint/2010/main" val="639243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5:8</a:t>
            </a:r>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20</a:t>
            </a:fld>
            <a:endParaRPr lang="en-US"/>
          </a:p>
        </p:txBody>
      </p:sp>
    </p:spTree>
    <p:extLst>
      <p:ext uri="{BB962C8B-B14F-4D97-AF65-F5344CB8AC3E}">
        <p14:creationId xmlns:p14="http://schemas.microsoft.com/office/powerpoint/2010/main" val="151845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algn="l" defTabSz="914400" rtl="0" eaLnBrk="1" fontAlgn="auto" latinLnBrk="0" hangingPunct="1">
              <a:lnSpc>
                <a:spcPct val="100000"/>
              </a:lnSpc>
              <a:spcBef>
                <a:spcPts val="0"/>
              </a:spcBef>
              <a:spcAft>
                <a:spcPts val="0"/>
              </a:spcAft>
              <a:buClrTx/>
              <a:buSzTx/>
              <a:tabLst/>
              <a:defRPr/>
            </a:pPr>
            <a:r>
              <a:rPr lang="en-US" sz="2400" dirty="0"/>
              <a:t>Lacrosse</a:t>
            </a:r>
            <a:r>
              <a:rPr lang="en-US" sz="2400" baseline="0" dirty="0"/>
              <a:t> is a skill sport that allows some contact. </a:t>
            </a:r>
            <a:r>
              <a:rPr lang="en-US" sz="2400" dirty="0"/>
              <a:t>May check an opponent in order to:</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Try to dislodge a ball from an opponent by attacking their stick with your stick.</a:t>
            </a:r>
          </a:p>
          <a:p>
            <a:pPr marL="342900" lvl="1" indent="-342900">
              <a:buFont typeface="Arial" panose="020B0604020202020204" pitchFamily="34" charset="0"/>
              <a:buChar char="•"/>
            </a:pPr>
            <a:r>
              <a:rPr lang="en-US" sz="2000" dirty="0"/>
              <a:t>Try to harass or disrupt an attacking player.</a:t>
            </a:r>
          </a:p>
          <a:p>
            <a:pPr marL="342900" lvl="1" indent="-342900">
              <a:buFont typeface="Arial" panose="020B0604020202020204" pitchFamily="34" charset="0"/>
              <a:buChar char="•"/>
            </a:pPr>
            <a:r>
              <a:rPr lang="en-US" sz="2000" dirty="0"/>
              <a:t>Try to block or move an opponent from picking up a loose ball.</a:t>
            </a:r>
          </a:p>
          <a:p>
            <a:r>
              <a:rPr lang="en-US" sz="2400" dirty="0"/>
              <a:t>For the check to be legal it must be:</a:t>
            </a:r>
          </a:p>
          <a:p>
            <a:pPr marL="342900" lvl="1" indent="-342900">
              <a:buFont typeface="Arial" panose="020B0604020202020204" pitchFamily="34" charset="0"/>
              <a:buChar char="•"/>
            </a:pPr>
            <a:r>
              <a:rPr lang="en-US" sz="2000" dirty="0"/>
              <a:t>Opponent may not have any part of his body other than his feet touching the ground.</a:t>
            </a:r>
          </a:p>
          <a:p>
            <a:pPr marL="342900" lvl="1" indent="-342900">
              <a:buFont typeface="Arial" panose="020B0604020202020204" pitchFamily="34" charset="0"/>
              <a:buChar char="•"/>
            </a:pPr>
            <a:r>
              <a:rPr lang="en-US" sz="2000" dirty="0"/>
              <a:t>Both hands must be on the crosse.</a:t>
            </a:r>
          </a:p>
          <a:p>
            <a:pPr marL="342900" lvl="1" indent="-342900">
              <a:buFont typeface="Arial" panose="020B0604020202020204" pitchFamily="34" charset="0"/>
              <a:buChar char="•"/>
            </a:pPr>
            <a:r>
              <a:rPr lang="en-US" sz="2000" dirty="0"/>
              <a:t>May not be delivered with a punching blow.</a:t>
            </a:r>
          </a:p>
          <a:p>
            <a:pPr marL="342900" lvl="1" indent="-342900">
              <a:buFont typeface="Arial" panose="020B0604020202020204" pitchFamily="34" charset="0"/>
              <a:buChar char="•"/>
            </a:pPr>
            <a:r>
              <a:rPr lang="en-US" sz="2000" dirty="0"/>
              <a:t>May not extend up into the head.</a:t>
            </a:r>
          </a:p>
          <a:p>
            <a:pPr lvl="1"/>
            <a:endParaRPr lang="en-US" sz="2400" dirty="0"/>
          </a:p>
        </p:txBody>
      </p:sp>
      <p:sp>
        <p:nvSpPr>
          <p:cNvPr id="4" name="Slide Number Placeholder 3"/>
          <p:cNvSpPr>
            <a:spLocks noGrp="1"/>
          </p:cNvSpPr>
          <p:nvPr>
            <p:ph type="sldNum" sz="quarter" idx="10"/>
          </p:nvPr>
        </p:nvSpPr>
        <p:spPr/>
        <p:txBody>
          <a:bodyPr/>
          <a:lstStyle/>
          <a:p>
            <a:r>
              <a:rPr lang="en-US" dirty="0">
                <a:solidFill>
                  <a:prstClr val="black"/>
                </a:solidFill>
              </a:rPr>
              <a:t> </a:t>
            </a:r>
            <a:fld id="{CD6E730F-E7E8-4B69-BF58-0ECBA544D13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825760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Ask what a legal body check requires.  If the hit doesn’t meet those requirements it is illegal.</a:t>
            </a:r>
          </a:p>
          <a:p>
            <a:endParaRPr lang="en-US" sz="1100" dirty="0"/>
          </a:p>
          <a:p>
            <a:r>
              <a:rPr lang="en-US" sz="2400" dirty="0"/>
              <a:t>Rule 5:4</a:t>
            </a:r>
          </a:p>
          <a:p>
            <a:pPr marL="171450" indent="-171450">
              <a:buFont typeface="Arial" panose="020B0604020202020204" pitchFamily="34" charset="0"/>
              <a:buChar char="•"/>
            </a:pPr>
            <a:r>
              <a:rPr lang="en-US" sz="2400" dirty="0"/>
              <a:t>an emphasis placed on high body checks. </a:t>
            </a:r>
          </a:p>
          <a:p>
            <a:pPr marL="171450" indent="-171450">
              <a:buFont typeface="Arial" panose="020B0604020202020204" pitchFamily="34" charset="0"/>
              <a:buChar char="•"/>
            </a:pPr>
            <a:r>
              <a:rPr lang="en-US" sz="2400" dirty="0"/>
              <a:t>A two-handed defensive thrust that slides up into the head should be called an illegal body check.</a:t>
            </a:r>
          </a:p>
          <a:p>
            <a:pPr marL="171450" indent="-171450">
              <a:buFont typeface="Arial" panose="020B0604020202020204" pitchFamily="34" charset="0"/>
              <a:buChar char="•"/>
            </a:pPr>
            <a:r>
              <a:rPr lang="en-US" sz="2400" dirty="0"/>
              <a:t>Any body check that appears illegal due to the late jump, duck, or turn of the player about to be checked is not illegal. You MUST see the initial contact. </a:t>
            </a:r>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21</a:t>
            </a:fld>
            <a:endParaRPr lang="en-US"/>
          </a:p>
        </p:txBody>
      </p:sp>
    </p:spTree>
    <p:extLst>
      <p:ext uri="{BB962C8B-B14F-4D97-AF65-F5344CB8AC3E}">
        <p14:creationId xmlns:p14="http://schemas.microsoft.com/office/powerpoint/2010/main" val="2799338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2606"/>
            <a:ext cx="6096000" cy="4114800"/>
          </a:xfrm>
        </p:spPr>
        <p:txBody>
          <a:bodyPr/>
          <a:lstStyle/>
          <a:p>
            <a:r>
              <a:rPr lang="en-US" sz="2400" dirty="0"/>
              <a:t>This is an clarification of last years rule</a:t>
            </a:r>
            <a:r>
              <a:rPr lang="en-US" sz="2400" baseline="0" dirty="0"/>
              <a:t> change. Why is this important? </a:t>
            </a:r>
            <a:r>
              <a:rPr lang="en-US" sz="2400" dirty="0"/>
              <a:t>Reducing head injuries in high school sports!</a:t>
            </a:r>
          </a:p>
          <a:p>
            <a:endParaRPr lang="en-US" sz="2400" dirty="0"/>
          </a:p>
          <a:p>
            <a:r>
              <a:rPr lang="en-US" sz="2400" dirty="0"/>
              <a:t>In addition, the rule now prohibits an </a:t>
            </a:r>
            <a:r>
              <a:rPr lang="en-US" sz="2400" b="1" dirty="0"/>
              <a:t>offensive player in possession </a:t>
            </a:r>
            <a:r>
              <a:rPr lang="en-US" sz="2400" dirty="0"/>
              <a:t>of the ball from blocking an opponent with the head or initiating contact with the head.</a:t>
            </a:r>
          </a:p>
          <a:p>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Any body check that is initiated or follows through with the head or with the body or crosse to head. </a:t>
            </a:r>
          </a:p>
          <a:p>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23</a:t>
            </a:fld>
            <a:endParaRPr lang="en-US"/>
          </a:p>
        </p:txBody>
      </p:sp>
    </p:spTree>
    <p:extLst>
      <p:ext uri="{BB962C8B-B14F-4D97-AF65-F5344CB8AC3E}">
        <p14:creationId xmlns:p14="http://schemas.microsoft.com/office/powerpoint/2010/main" val="354800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of the video asks is this intentional, regardless of intent this is a major foul. This is a lacrosse play therefore not targeting. </a:t>
            </a:r>
          </a:p>
        </p:txBody>
      </p:sp>
      <p:sp>
        <p:nvSpPr>
          <p:cNvPr id="4" name="Slide Number Placeholder 3"/>
          <p:cNvSpPr>
            <a:spLocks noGrp="1"/>
          </p:cNvSpPr>
          <p:nvPr>
            <p:ph type="sldNum" sz="quarter" idx="5"/>
          </p:nvPr>
        </p:nvSpPr>
        <p:spPr/>
        <p:txBody>
          <a:bodyPr/>
          <a:lstStyle/>
          <a:p>
            <a:fld id="{5C8365CF-4FCB-47F5-B2AD-634D86705991}" type="slidenum">
              <a:rPr lang="en-US" smtClean="0"/>
              <a:t>24</a:t>
            </a:fld>
            <a:endParaRPr lang="en-US"/>
          </a:p>
        </p:txBody>
      </p:sp>
    </p:spTree>
    <p:extLst>
      <p:ext uri="{BB962C8B-B14F-4D97-AF65-F5344CB8AC3E}">
        <p14:creationId xmlns:p14="http://schemas.microsoft.com/office/powerpoint/2010/main" val="1809007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This is an expansion of the IBC rule. This is an clarification of last years rule</a:t>
            </a:r>
            <a:r>
              <a:rPr lang="en-US" sz="2400" baseline="0" dirty="0"/>
              <a:t> change.</a:t>
            </a:r>
          </a:p>
          <a:p>
            <a:endParaRPr lang="en-US" sz="2400" dirty="0"/>
          </a:p>
          <a:p>
            <a:r>
              <a:rPr lang="en-US" sz="2400" dirty="0"/>
              <a:t>In addition, the rule now prohibits an </a:t>
            </a:r>
            <a:r>
              <a:rPr lang="en-US" sz="2400" b="1" dirty="0"/>
              <a:t>offensive player in possession </a:t>
            </a:r>
            <a:r>
              <a:rPr lang="en-US" sz="2400" dirty="0"/>
              <a:t>of the ball from blocking an opponent with the head or initiating contact with the head.</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25</a:t>
            </a:fld>
            <a:endParaRPr lang="en-US"/>
          </a:p>
        </p:txBody>
      </p:sp>
    </p:spTree>
    <p:extLst>
      <p:ext uri="{BB962C8B-B14F-4D97-AF65-F5344CB8AC3E}">
        <p14:creationId xmlns:p14="http://schemas.microsoft.com/office/powerpoint/2010/main" val="3417300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Buddy pass</a:t>
            </a:r>
          </a:p>
        </p:txBody>
      </p:sp>
      <p:sp>
        <p:nvSpPr>
          <p:cNvPr id="4" name="Slide Number Placeholder 3"/>
          <p:cNvSpPr>
            <a:spLocks noGrp="1"/>
          </p:cNvSpPr>
          <p:nvPr>
            <p:ph type="sldNum" sz="quarter" idx="5"/>
          </p:nvPr>
        </p:nvSpPr>
        <p:spPr/>
        <p:txBody>
          <a:bodyPr/>
          <a:lstStyle/>
          <a:p>
            <a:fld id="{5C8365CF-4FCB-47F5-B2AD-634D86705991}" type="slidenum">
              <a:rPr lang="en-US" smtClean="0"/>
              <a:t>26</a:t>
            </a:fld>
            <a:endParaRPr lang="en-US"/>
          </a:p>
        </p:txBody>
      </p:sp>
    </p:spTree>
    <p:extLst>
      <p:ext uri="{BB962C8B-B14F-4D97-AF65-F5344CB8AC3E}">
        <p14:creationId xmlns:p14="http://schemas.microsoft.com/office/powerpoint/2010/main" val="2846454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This is an expansion of the IBC rule: a new rule building on last years rule</a:t>
            </a:r>
            <a:r>
              <a:rPr lang="en-US" sz="2400" baseline="0" dirty="0"/>
              <a:t> change.</a:t>
            </a:r>
          </a:p>
          <a:p>
            <a:endParaRPr lang="en-US" sz="2400" dirty="0"/>
          </a:p>
          <a:p>
            <a:r>
              <a:rPr lang="en-US" sz="2400" dirty="0"/>
              <a:t>These plays are not lacrosse plays but are meant to injure an opponent with an</a:t>
            </a:r>
            <a:r>
              <a:rPr lang="en-US" sz="5400" dirty="0"/>
              <a:t> </a:t>
            </a:r>
            <a:r>
              <a:rPr lang="en-US" sz="3200" b="0" i="1" kern="1200" dirty="0">
                <a:solidFill>
                  <a:schemeClr val="tx1"/>
                </a:solidFill>
                <a:effectLst/>
                <a:latin typeface="+mn-lt"/>
                <a:ea typeface="+mn-ea"/>
                <a:cs typeface="+mn-cs"/>
              </a:rPr>
              <a:t>intentional and violent</a:t>
            </a:r>
            <a:r>
              <a:rPr lang="en-US" sz="3200" b="0" i="0" kern="1200" dirty="0">
                <a:solidFill>
                  <a:schemeClr val="tx1"/>
                </a:solidFill>
                <a:effectLst/>
                <a:latin typeface="+mn-lt"/>
                <a:ea typeface="+mn-ea"/>
                <a:cs typeface="+mn-cs"/>
              </a:rPr>
              <a:t> act</a:t>
            </a:r>
            <a:r>
              <a:rPr lang="en-US" sz="5400" dirty="0"/>
              <a:t>.</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27</a:t>
            </a:fld>
            <a:endParaRPr lang="en-US"/>
          </a:p>
        </p:txBody>
      </p:sp>
    </p:spTree>
    <p:extLst>
      <p:ext uri="{BB962C8B-B14F-4D97-AF65-F5344CB8AC3E}">
        <p14:creationId xmlns:p14="http://schemas.microsoft.com/office/powerpoint/2010/main" val="2870802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Lacrosse is a skill game that allows occasional contact.  </a:t>
            </a:r>
          </a:p>
          <a:p>
            <a:r>
              <a:rPr lang="en-US" sz="2400" dirty="0"/>
              <a:t>Why worry</a:t>
            </a:r>
            <a:r>
              <a:rPr lang="en-US" sz="2400" baseline="0" dirty="0"/>
              <a:t> about this? Concussions</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29</a:t>
            </a:fld>
            <a:endParaRPr lang="en-US"/>
          </a:p>
        </p:txBody>
      </p:sp>
    </p:spTree>
    <p:extLst>
      <p:ext uri="{BB962C8B-B14F-4D97-AF65-F5344CB8AC3E}">
        <p14:creationId xmlns:p14="http://schemas.microsoft.com/office/powerpoint/2010/main" val="346487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Fogo crushed by </a:t>
            </a:r>
            <a:r>
              <a:rPr lang="en-US" dirty="0" err="1"/>
              <a:t>wong</a:t>
            </a:r>
            <a:r>
              <a:rPr lang="en-US" dirty="0"/>
              <a:t> </a:t>
            </a:r>
          </a:p>
        </p:txBody>
      </p:sp>
      <p:sp>
        <p:nvSpPr>
          <p:cNvPr id="4" name="Slide Number Placeholder 3"/>
          <p:cNvSpPr>
            <a:spLocks noGrp="1"/>
          </p:cNvSpPr>
          <p:nvPr>
            <p:ph type="sldNum" sz="quarter" idx="5"/>
          </p:nvPr>
        </p:nvSpPr>
        <p:spPr/>
        <p:txBody>
          <a:bodyPr/>
          <a:lstStyle/>
          <a:p>
            <a:fld id="{5C8365CF-4FCB-47F5-B2AD-634D86705991}" type="slidenum">
              <a:rPr lang="en-US" smtClean="0"/>
              <a:t>30</a:t>
            </a:fld>
            <a:endParaRPr lang="en-US"/>
          </a:p>
        </p:txBody>
      </p:sp>
    </p:spTree>
    <p:extLst>
      <p:ext uri="{BB962C8B-B14F-4D97-AF65-F5344CB8AC3E}">
        <p14:creationId xmlns:p14="http://schemas.microsoft.com/office/powerpoint/2010/main" val="426038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Not safety but</a:t>
            </a:r>
            <a:r>
              <a:rPr lang="en-US" sz="2400" baseline="0" dirty="0"/>
              <a:t> sportsmanship. Language, tobacco, taunting.</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31</a:t>
            </a:fld>
            <a:endParaRPr lang="en-US"/>
          </a:p>
        </p:txBody>
      </p:sp>
    </p:spTree>
    <p:extLst>
      <p:ext uri="{BB962C8B-B14F-4D97-AF65-F5344CB8AC3E}">
        <p14:creationId xmlns:p14="http://schemas.microsoft.com/office/powerpoint/2010/main" val="508425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t>
            </a:r>
            <a:r>
              <a:rPr lang="en-US" sz="1200" u="sng" kern="1200" dirty="0">
                <a:solidFill>
                  <a:schemeClr val="tx1"/>
                </a:solidFill>
                <a:effectLst/>
                <a:latin typeface="+mn-lt"/>
                <a:ea typeface="+mn-ea"/>
                <a:cs typeface="+mn-cs"/>
              </a:rPr>
              <a:t>. A coach who is on the field and obstructs play.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PENALTY: Items above are one- to three-minute, non-releasable penalties in all cases.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strike="sngStrike"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Repeatedly commit the same technical foul.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Defines penalties for a coach obstructing play.</a:t>
            </a:r>
          </a:p>
          <a:p>
            <a:endParaRPr lang="en-US" dirty="0"/>
          </a:p>
          <a:p>
            <a:endParaRPr lang="en-US" dirty="0"/>
          </a:p>
        </p:txBody>
      </p:sp>
      <p:sp>
        <p:nvSpPr>
          <p:cNvPr id="4" name="Slide Number Placeholder 3"/>
          <p:cNvSpPr>
            <a:spLocks noGrp="1"/>
          </p:cNvSpPr>
          <p:nvPr>
            <p:ph type="sldNum" sz="quarter" idx="10"/>
          </p:nvPr>
        </p:nvSpPr>
        <p:spPr/>
        <p:txBody>
          <a:bodyPr/>
          <a:lstStyle/>
          <a:p>
            <a:fld id="{5C8365CF-4FCB-47F5-B2AD-634D86705991}" type="slidenum">
              <a:rPr lang="en-US" smtClean="0"/>
              <a:t>32</a:t>
            </a:fld>
            <a:endParaRPr lang="en-US"/>
          </a:p>
        </p:txBody>
      </p:sp>
    </p:spTree>
    <p:extLst>
      <p:ext uri="{BB962C8B-B14F-4D97-AF65-F5344CB8AC3E}">
        <p14:creationId xmlns:p14="http://schemas.microsoft.com/office/powerpoint/2010/main" val="394872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C8365CF-4FCB-47F5-B2AD-634D86705991}" type="slidenum">
              <a:rPr lang="en-US" smtClean="0"/>
              <a:t>3</a:t>
            </a:fld>
            <a:endParaRPr lang="en-US"/>
          </a:p>
        </p:txBody>
      </p:sp>
    </p:spTree>
    <p:extLst>
      <p:ext uri="{BB962C8B-B14F-4D97-AF65-F5344CB8AC3E}">
        <p14:creationId xmlns:p14="http://schemas.microsoft.com/office/powerpoint/2010/main" val="1815918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365CF-4FCB-47F5-B2AD-634D86705991}" type="slidenum">
              <a:rPr lang="en-US" smtClean="0"/>
              <a:t>33</a:t>
            </a:fld>
            <a:endParaRPr lang="en-US"/>
          </a:p>
        </p:txBody>
      </p:sp>
    </p:spTree>
    <p:extLst>
      <p:ext uri="{BB962C8B-B14F-4D97-AF65-F5344CB8AC3E}">
        <p14:creationId xmlns:p14="http://schemas.microsoft.com/office/powerpoint/2010/main" val="1094924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5-10 d. No player may deliberately grab the ball or opponent’s crosse with open hand or fingers.  1-3 minute USC NR. </a:t>
            </a:r>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34</a:t>
            </a:fld>
            <a:endParaRPr lang="en-US"/>
          </a:p>
        </p:txBody>
      </p:sp>
    </p:spTree>
    <p:extLst>
      <p:ext uri="{BB962C8B-B14F-4D97-AF65-F5344CB8AC3E}">
        <p14:creationId xmlns:p14="http://schemas.microsoft.com/office/powerpoint/2010/main" val="3316612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365CF-4FCB-47F5-B2AD-634D86705991}" type="slidenum">
              <a:rPr lang="en-US" smtClean="0"/>
              <a:t>36</a:t>
            </a:fld>
            <a:endParaRPr lang="en-US"/>
          </a:p>
        </p:txBody>
      </p:sp>
    </p:spTree>
    <p:extLst>
      <p:ext uri="{BB962C8B-B14F-4D97-AF65-F5344CB8AC3E}">
        <p14:creationId xmlns:p14="http://schemas.microsoft.com/office/powerpoint/2010/main" val="3247559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5: 10-11</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Ejection Rule</a:t>
            </a:r>
            <a:r>
              <a:rPr lang="en-US" sz="2400" baseline="0" dirty="0"/>
              <a:t> 7:12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a:t>Contact assignor immediately with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Ejection can occur after the game has ended!</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37</a:t>
            </a:fld>
            <a:endParaRPr lang="en-US"/>
          </a:p>
        </p:txBody>
      </p:sp>
    </p:spTree>
    <p:extLst>
      <p:ext uri="{BB962C8B-B14F-4D97-AF65-F5344CB8AC3E}">
        <p14:creationId xmlns:p14="http://schemas.microsoft.com/office/powerpoint/2010/main" val="1554049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PENALTY: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Three-minute non-releasable for </a:t>
            </a:r>
            <a:r>
              <a:rPr lang="en-US" sz="1200" u="sng" kern="1200" dirty="0">
                <a:solidFill>
                  <a:schemeClr val="tx1"/>
                </a:solidFill>
                <a:effectLst/>
                <a:latin typeface="+mn-lt"/>
                <a:ea typeface="+mn-ea"/>
                <a:cs typeface="+mn-cs"/>
              </a:rPr>
              <a:t>a player, substitute or non-playing team member</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or a one-minute non-releasable penalty for a coach</a:t>
            </a:r>
            <a:r>
              <a:rPr lang="en-US" sz="1200" kern="1200" dirty="0">
                <a:solidFill>
                  <a:schemeClr val="tx1"/>
                </a:solidFill>
                <a:effectLst/>
                <a:latin typeface="+mn-lt"/>
                <a:ea typeface="+mn-ea"/>
                <a:cs typeface="+mn-cs"/>
              </a:rPr>
              <a:t> and ejection for the remainder of the game. The ejected coach shall be removed from the premises (bench and field area). The ejected player, substitute or non-playing team member shall be removed from the premises if there is authorized school personnel present to supervise the ejected student. If no authorized school personnel is available, the student shall be confined to the bench area. The </a:t>
            </a:r>
            <a:r>
              <a:rPr lang="en-US" sz="1200" u="sng" kern="1200" dirty="0">
                <a:solidFill>
                  <a:schemeClr val="tx1"/>
                </a:solidFill>
                <a:effectLst/>
                <a:latin typeface="+mn-lt"/>
                <a:ea typeface="+mn-ea"/>
                <a:cs typeface="+mn-cs"/>
              </a:rPr>
              <a:t>sponsoring</a:t>
            </a:r>
            <a:r>
              <a:rPr lang="en-US" sz="1200" kern="1200" dirty="0">
                <a:solidFill>
                  <a:schemeClr val="tx1"/>
                </a:solidFill>
                <a:effectLst/>
                <a:latin typeface="+mn-lt"/>
                <a:ea typeface="+mn-ea"/>
                <a:cs typeface="+mn-cs"/>
              </a:rPr>
              <a:t> authority is responsible for notifying the appropriate school of the ejection.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Penalizes a coach for an ejectable penalty without severely penalizing the players.</a:t>
            </a:r>
          </a:p>
          <a:p>
            <a:endParaRPr lang="en-US" dirty="0"/>
          </a:p>
        </p:txBody>
      </p:sp>
      <p:sp>
        <p:nvSpPr>
          <p:cNvPr id="4" name="Slide Number Placeholder 3"/>
          <p:cNvSpPr>
            <a:spLocks noGrp="1"/>
          </p:cNvSpPr>
          <p:nvPr>
            <p:ph type="sldNum" sz="quarter" idx="10"/>
          </p:nvPr>
        </p:nvSpPr>
        <p:spPr/>
        <p:txBody>
          <a:bodyPr/>
          <a:lstStyle/>
          <a:p>
            <a:fld id="{03DDAD16-50DA-43E3-BC96-2660E000B36E}" type="slidenum">
              <a:rPr lang="en-US" smtClean="0"/>
              <a:t>38</a:t>
            </a:fld>
            <a:endParaRPr lang="en-US" dirty="0"/>
          </a:p>
        </p:txBody>
      </p:sp>
    </p:spTree>
    <p:extLst>
      <p:ext uri="{BB962C8B-B14F-4D97-AF65-F5344CB8AC3E}">
        <p14:creationId xmlns:p14="http://schemas.microsoft.com/office/powerpoint/2010/main" val="2552559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err="1"/>
              <a:t>Timekeepers’s</a:t>
            </a:r>
            <a:r>
              <a:rPr lang="en-US" sz="2400" dirty="0"/>
              <a:t> responsibility to make sure non-players do not enter the</a:t>
            </a:r>
            <a:r>
              <a:rPr lang="en-US" sz="2400" baseline="0" dirty="0"/>
              <a:t> game</a:t>
            </a:r>
            <a:endParaRPr lang="en-US" sz="2400" dirty="0"/>
          </a:p>
          <a:p>
            <a:endParaRPr lang="en-US" sz="2400" dirty="0"/>
          </a:p>
          <a:p>
            <a:endParaRPr lang="en-US" sz="2400" dirty="0"/>
          </a:p>
          <a:p>
            <a:r>
              <a:rPr lang="en-US" sz="2400" dirty="0"/>
              <a:t>CALL</a:t>
            </a:r>
            <a:r>
              <a:rPr lang="en-US" sz="2400" baseline="0" dirty="0"/>
              <a:t> you assignor ASAP</a:t>
            </a:r>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39</a:t>
            </a:fld>
            <a:endParaRPr lang="en-US"/>
          </a:p>
        </p:txBody>
      </p:sp>
    </p:spTree>
    <p:extLst>
      <p:ext uri="{BB962C8B-B14F-4D97-AF65-F5344CB8AC3E}">
        <p14:creationId xmlns:p14="http://schemas.microsoft.com/office/powerpoint/2010/main" val="3418624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993ED-E29D-4679-BBCE-7A289AB35681}" type="slidenum">
              <a:rPr lang="en-US" smtClean="0"/>
              <a:t>40</a:t>
            </a:fld>
            <a:endParaRPr lang="en-US"/>
          </a:p>
        </p:txBody>
      </p:sp>
    </p:spTree>
    <p:extLst>
      <p:ext uri="{BB962C8B-B14F-4D97-AF65-F5344CB8AC3E}">
        <p14:creationId xmlns:p14="http://schemas.microsoft.com/office/powerpoint/2010/main" val="330744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Aim</a:t>
            </a:r>
            <a:r>
              <a:rPr lang="en-US" sz="2400" baseline="0" dirty="0"/>
              <a:t> here is to let the students realize that foul recognition and management are a major part of the game and much more complicated then they realize.</a:t>
            </a:r>
          </a:p>
          <a:p>
            <a:endParaRPr lang="en-US" sz="2400" baseline="0" dirty="0"/>
          </a:p>
          <a:p>
            <a:r>
              <a:rPr lang="en-US" sz="2400" baseline="0" dirty="0"/>
              <a:t>Give them this situation.</a:t>
            </a:r>
          </a:p>
          <a:p>
            <a:endParaRPr lang="en-US" sz="2400" dirty="0"/>
          </a:p>
          <a:p>
            <a:r>
              <a:rPr lang="en-US" sz="2400" dirty="0"/>
              <a:t>A1 has possession, is slashed by B2. FDSW. A shoots and scores.  A1 slashes B2. </a:t>
            </a:r>
          </a:p>
          <a:p>
            <a:endParaRPr lang="en-US" sz="2400" dirty="0"/>
          </a:p>
          <a:p>
            <a:r>
              <a:rPr lang="en-US" sz="2400" dirty="0"/>
              <a:t>What do you do?</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5642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365CF-4FCB-47F5-B2AD-634D86705991}"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9459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5:2</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Thrusting, viscous and deliberate. Simply making contact with crosse in between hands</a:t>
            </a:r>
            <a:r>
              <a:rPr lang="en-US" sz="2400" baseline="0" dirty="0"/>
              <a:t> is not enough.</a:t>
            </a:r>
            <a:endParaRPr lang="en-US" sz="2400" dirty="0"/>
          </a:p>
          <a:p>
            <a:endParaRPr lang="en-US" sz="2400" dirty="0"/>
          </a:p>
        </p:txBody>
      </p:sp>
      <p:sp>
        <p:nvSpPr>
          <p:cNvPr id="4" name="Slide Number Placeholder 3"/>
          <p:cNvSpPr>
            <a:spLocks noGrp="1"/>
          </p:cNvSpPr>
          <p:nvPr>
            <p:ph type="sldNum" sz="quarter" idx="10"/>
          </p:nvPr>
        </p:nvSpPr>
        <p:spPr/>
        <p:txBody>
          <a:bodyPr/>
          <a:lstStyle/>
          <a:p>
            <a:fld id="{5C8365CF-4FCB-47F5-B2AD-634D86705991}" type="slidenum">
              <a:rPr lang="en-US" smtClean="0"/>
              <a:t>6</a:t>
            </a:fld>
            <a:endParaRPr lang="en-US"/>
          </a:p>
        </p:txBody>
      </p:sp>
    </p:spTree>
    <p:extLst>
      <p:ext uri="{BB962C8B-B14F-4D97-AF65-F5344CB8AC3E}">
        <p14:creationId xmlns:p14="http://schemas.microsoft.com/office/powerpoint/2010/main" val="194878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dirty="0"/>
              <a:t>May not be made so as to snare opponents </a:t>
            </a:r>
            <a:r>
              <a:rPr lang="en-US" sz="2400" dirty="0" err="1"/>
              <a:t>crosse</a:t>
            </a:r>
            <a:r>
              <a:rPr lang="en-US" sz="2400" dirty="0"/>
              <a:t>. Side wall can be of weaving gut lacing. </a:t>
            </a:r>
            <a:endParaRPr dirty="0"/>
          </a:p>
          <a:p>
            <a:pPr marL="0" lvl="0" indent="0" algn="l" rtl="0">
              <a:spcBef>
                <a:spcPts val="0"/>
              </a:spcBef>
              <a:spcAft>
                <a:spcPts val="0"/>
              </a:spcAft>
              <a:buNone/>
            </a:pPr>
            <a:endParaRPr sz="2400" dirty="0"/>
          </a:p>
          <a:p>
            <a:pPr marL="0" lvl="0" indent="0" algn="l" rtl="0">
              <a:spcBef>
                <a:spcPts val="0"/>
              </a:spcBef>
              <a:spcAft>
                <a:spcPts val="0"/>
              </a:spcAft>
              <a:buNone/>
            </a:pPr>
            <a:r>
              <a:rPr lang="en-US" sz="2400" dirty="0"/>
              <a:t>Emphasize a broken </a:t>
            </a:r>
            <a:r>
              <a:rPr lang="en-US" sz="2400" dirty="0" err="1"/>
              <a:t>crosse</a:t>
            </a:r>
            <a:r>
              <a:rPr lang="en-US" sz="2400" dirty="0"/>
              <a:t> is not a </a:t>
            </a:r>
            <a:r>
              <a:rPr lang="en-US" sz="2400" dirty="0" err="1"/>
              <a:t>crosse</a:t>
            </a:r>
            <a:r>
              <a:rPr lang="en-US" sz="2400" dirty="0"/>
              <a:t> so that person is no longer a legally equipped player.</a:t>
            </a:r>
            <a:endParaRPr dirty="0"/>
          </a:p>
          <a:p>
            <a:pPr marL="0" lvl="0" indent="0" algn="l" rtl="0">
              <a:spcBef>
                <a:spcPts val="0"/>
              </a:spcBef>
              <a:spcAft>
                <a:spcPts val="0"/>
              </a:spcAft>
              <a:buNone/>
            </a:pPr>
            <a:endParaRPr sz="2400" dirty="0"/>
          </a:p>
          <a:p>
            <a:pPr marL="0" marR="0" lvl="0" indent="0" algn="l" rtl="0">
              <a:lnSpc>
                <a:spcPct val="100000"/>
              </a:lnSpc>
              <a:spcBef>
                <a:spcPts val="0"/>
              </a:spcBef>
              <a:spcAft>
                <a:spcPts val="0"/>
              </a:spcAft>
              <a:buClr>
                <a:schemeClr val="dk1"/>
              </a:buClr>
              <a:buSzPts val="2400"/>
              <a:buFont typeface="Calibri"/>
              <a:buNone/>
            </a:pPr>
            <a:r>
              <a:rPr lang="en-US" sz="2400" dirty="0"/>
              <a:t>Rule 4-3-3n now specifically states the circumference of the shaft shall not exceed 3.5 inches, and a contrasting color between the head and the top glove must be visible on the shaft during </a:t>
            </a:r>
            <a:r>
              <a:rPr lang="en-US" sz="2400" dirty="0" err="1"/>
              <a:t>faceoffs</a:t>
            </a:r>
            <a:r>
              <a:rPr lang="en-US" sz="2400" dirty="0"/>
              <a:t> (it may be tape or paint).</a:t>
            </a:r>
            <a:endParaRPr dirty="0"/>
          </a:p>
          <a:p>
            <a:pPr marL="0" marR="0" lvl="0" indent="0" algn="l" rtl="0">
              <a:lnSpc>
                <a:spcPct val="100000"/>
              </a:lnSpc>
              <a:spcBef>
                <a:spcPts val="0"/>
              </a:spcBef>
              <a:spcAft>
                <a:spcPts val="0"/>
              </a:spcAft>
              <a:buClr>
                <a:schemeClr val="dk1"/>
              </a:buClr>
              <a:buSzPts val="2400"/>
              <a:buFont typeface="Calibri"/>
              <a:buNone/>
            </a:pPr>
            <a:endParaRPr sz="2400" dirty="0"/>
          </a:p>
          <a:p>
            <a:pPr marL="0" marR="0" lvl="0" indent="0" algn="l" rtl="0">
              <a:lnSpc>
                <a:spcPct val="100000"/>
              </a:lnSpc>
              <a:spcBef>
                <a:spcPts val="0"/>
              </a:spcBef>
              <a:spcAft>
                <a:spcPts val="0"/>
              </a:spcAft>
              <a:buClr>
                <a:schemeClr val="dk1"/>
              </a:buClr>
              <a:buSzPts val="2400"/>
              <a:buFont typeface="Calibri"/>
              <a:buNone/>
            </a:pPr>
            <a:r>
              <a:rPr lang="en-US" sz="2400" dirty="0"/>
              <a:t>Adjustable handles are illegal Rule 1:7</a:t>
            </a:r>
            <a:endParaRPr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p:txBody>
      </p:sp>
      <p:sp>
        <p:nvSpPr>
          <p:cNvPr id="174" name="Google Shape;17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extLst>
      <p:ext uri="{BB962C8B-B14F-4D97-AF65-F5344CB8AC3E}">
        <p14:creationId xmlns:p14="http://schemas.microsoft.com/office/powerpoint/2010/main" val="1494062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Ballstop</a:t>
            </a:r>
            <a:endParaRPr/>
          </a:p>
        </p:txBody>
      </p:sp>
      <p:sp>
        <p:nvSpPr>
          <p:cNvPr id="185" name="Google Shape;18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3898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Discuss the rationale for this change. Ball has become too difficult to dislodge, so what do defenders resort to: more reckless stick and body checking. </a:t>
            </a:r>
            <a:endParaRPr sz="2400"/>
          </a:p>
        </p:txBody>
      </p:sp>
      <p:sp>
        <p:nvSpPr>
          <p:cNvPr id="205" name="Google Shape;20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128412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grpSp>
        <p:nvGrpSpPr>
          <p:cNvPr id="15" name="Group 14"/>
          <p:cNvGrpSpPr/>
          <p:nvPr userDrawn="1"/>
        </p:nvGrpSpPr>
        <p:grpSpPr>
          <a:xfrm>
            <a:off x="0" y="6019800"/>
            <a:ext cx="12192000" cy="838200"/>
            <a:chOff x="0" y="6019800"/>
            <a:chExt cx="12192000" cy="838200"/>
          </a:xfrm>
          <a:solidFill>
            <a:srgbClr val="F88426"/>
          </a:solidFill>
        </p:grpSpPr>
        <p:sp>
          <p:nvSpPr>
            <p:cNvPr id="16" name="Rectangle 15"/>
            <p:cNvSpPr/>
            <p:nvPr userDrawn="1"/>
          </p:nvSpPr>
          <p:spPr>
            <a:xfrm>
              <a:off x="0" y="6019800"/>
              <a:ext cx="12192000" cy="838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165433"/>
              <a:ext cx="1101969" cy="546933"/>
            </a:xfrm>
            <a:prstGeom prst="rect">
              <a:avLst/>
            </a:prstGeom>
            <a:grpFill/>
            <a:extLst/>
          </p:spPr>
        </p:pic>
        <p:pic>
          <p:nvPicPr>
            <p:cNvPr id="18" name="Picture 6" descr="RIDE Lions - Lacrosse &gt; Hom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48950" y="6084570"/>
              <a:ext cx="1181100" cy="708660"/>
            </a:xfrm>
            <a:prstGeom prst="rect">
              <a:avLst/>
            </a:prstGeom>
            <a:grpFill/>
            <a:extLst/>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381000" y="6084570"/>
            <a:ext cx="11449050" cy="708660"/>
            <a:chOff x="381000" y="6084570"/>
            <a:chExt cx="11449050" cy="708660"/>
          </a:xfrm>
        </p:grpSpPr>
        <p:pic>
          <p:nvPicPr>
            <p:cNvPr id="9" name="Picture 2" descr="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165433"/>
              <a:ext cx="1101969" cy="5469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IDE Lions - Lacrosse &gt; Hom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48950" y="6084570"/>
              <a:ext cx="1181100" cy="7086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5AC5D9-2852-B24A-951C-7E8FE17A596E}"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20611294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AC5D9-2852-B24A-951C-7E8FE17A596E}"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34454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5AC5D9-2852-B24A-951C-7E8FE17A596E}"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1145818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5AC5D9-2852-B24A-951C-7E8FE17A596E}"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128657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5AC5D9-2852-B24A-951C-7E8FE17A596E}" type="datetimeFigureOut">
              <a:rPr lang="en-US" smtClean="0"/>
              <a:t>3/22/21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44358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5AC5D9-2852-B24A-951C-7E8FE17A596E}" type="datetimeFigureOut">
              <a:rPr lang="en-US" smtClean="0"/>
              <a:t>3/22/21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1443575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AC5D9-2852-B24A-951C-7E8FE17A596E}" type="datetimeFigureOut">
              <a:rPr lang="en-US" smtClean="0"/>
              <a:t>3/22/21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2045340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AC5D9-2852-B24A-951C-7E8FE17A596E}"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126741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grpSp>
        <p:nvGrpSpPr>
          <p:cNvPr id="11" name="Group 10"/>
          <p:cNvGrpSpPr/>
          <p:nvPr userDrawn="1"/>
        </p:nvGrpSpPr>
        <p:grpSpPr>
          <a:xfrm>
            <a:off x="0" y="6019800"/>
            <a:ext cx="12192000" cy="838200"/>
            <a:chOff x="0" y="6019800"/>
            <a:chExt cx="12192000" cy="838200"/>
          </a:xfrm>
          <a:solidFill>
            <a:srgbClr val="F88426"/>
          </a:solidFill>
        </p:grpSpPr>
        <p:sp>
          <p:nvSpPr>
            <p:cNvPr id="12" name="Rectangle 11"/>
            <p:cNvSpPr/>
            <p:nvPr userDrawn="1"/>
          </p:nvSpPr>
          <p:spPr>
            <a:xfrm>
              <a:off x="0" y="6019800"/>
              <a:ext cx="12192000" cy="838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165433"/>
              <a:ext cx="1101969" cy="546933"/>
            </a:xfrm>
            <a:prstGeom prst="rect">
              <a:avLst/>
            </a:prstGeom>
            <a:grpFill/>
            <a:extLst/>
          </p:spPr>
        </p:pic>
        <p:pic>
          <p:nvPicPr>
            <p:cNvPr id="14" name="Picture 6" descr="RIDE Lions - Lacrosse &gt; Hom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48950" y="6084570"/>
              <a:ext cx="1181100" cy="708660"/>
            </a:xfrm>
            <a:prstGeom prst="rect">
              <a:avLst/>
            </a:prstGeom>
            <a:grpFill/>
            <a:extLst/>
          </p:spPr>
        </p:pic>
      </p:gr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AC5D9-2852-B24A-951C-7E8FE17A596E}"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56579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AC5D9-2852-B24A-951C-7E8FE17A596E}"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267077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AC5D9-2852-B24A-951C-7E8FE17A596E}"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65262-4F16-8C41-A4E4-6B8DF1BA6A44}" type="slidenum">
              <a:rPr lang="en-US" smtClean="0"/>
              <a:t>‹#›</a:t>
            </a:fld>
            <a:endParaRPr lang="en-US"/>
          </a:p>
        </p:txBody>
      </p:sp>
    </p:spTree>
    <p:extLst>
      <p:ext uri="{BB962C8B-B14F-4D97-AF65-F5344CB8AC3E}">
        <p14:creationId xmlns:p14="http://schemas.microsoft.com/office/powerpoint/2010/main" val="52329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F0DEF-9A4A-443A-A661-6BB1F3E46FB6}" type="datetimeFigureOut">
              <a:rPr lang="en-US" smtClean="0">
                <a:solidFill>
                  <a:prstClr val="black">
                    <a:tint val="75000"/>
                  </a:prstClr>
                </a:solidFill>
              </a:rPr>
              <a:pPr/>
              <a:t>3/22/21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0" y="6019800"/>
            <a:ext cx="12192000" cy="838200"/>
            <a:chOff x="0" y="6019800"/>
            <a:chExt cx="12192000" cy="838200"/>
          </a:xfrm>
          <a:solidFill>
            <a:srgbClr val="F88426"/>
          </a:solidFill>
        </p:grpSpPr>
        <p:sp>
          <p:nvSpPr>
            <p:cNvPr id="8" name="Rectangle 7"/>
            <p:cNvSpPr/>
            <p:nvPr userDrawn="1"/>
          </p:nvSpPr>
          <p:spPr>
            <a:xfrm>
              <a:off x="0" y="6019800"/>
              <a:ext cx="12192000" cy="838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81000" y="6165433"/>
              <a:ext cx="1101969" cy="546933"/>
            </a:xfrm>
            <a:prstGeom prst="rect">
              <a:avLst/>
            </a:prstGeom>
            <a:grpFill/>
            <a:extLst/>
          </p:spPr>
        </p:pic>
        <p:pic>
          <p:nvPicPr>
            <p:cNvPr id="10" name="Picture 6" descr="RIDE Lions - Lacrosse &gt; Hom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48950" y="6084570"/>
              <a:ext cx="1181100" cy="708660"/>
            </a:xfrm>
            <a:prstGeom prst="rect">
              <a:avLst/>
            </a:prstGeom>
            <a:grpFill/>
            <a:extLst/>
          </p:spPr>
        </p:pic>
      </p:grpSp>
    </p:spTree>
    <p:extLst>
      <p:ext uri="{BB962C8B-B14F-4D97-AF65-F5344CB8AC3E}">
        <p14:creationId xmlns:p14="http://schemas.microsoft.com/office/powerpoint/2010/main" val="1222538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AC5D9-2852-B24A-951C-7E8FE17A596E}" type="datetimeFigureOut">
              <a:rPr lang="en-US" smtClean="0"/>
              <a:t>3/22/21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65262-4F16-8C41-A4E4-6B8DF1BA6A44}" type="slidenum">
              <a:rPr lang="en-US" smtClean="0"/>
              <a:t>‹#›</a:t>
            </a:fld>
            <a:endParaRPr lang="en-US"/>
          </a:p>
        </p:txBody>
      </p:sp>
      <p:grpSp>
        <p:nvGrpSpPr>
          <p:cNvPr id="8" name="Group 7"/>
          <p:cNvGrpSpPr/>
          <p:nvPr userDrawn="1"/>
        </p:nvGrpSpPr>
        <p:grpSpPr>
          <a:xfrm>
            <a:off x="0" y="6019800"/>
            <a:ext cx="12192000" cy="838200"/>
            <a:chOff x="0" y="6019800"/>
            <a:chExt cx="12192000" cy="838200"/>
          </a:xfrm>
        </p:grpSpPr>
        <p:sp>
          <p:nvSpPr>
            <p:cNvPr id="7" name="Rectangle 6"/>
            <p:cNvSpPr/>
            <p:nvPr userDrawn="1"/>
          </p:nvSpPr>
          <p:spPr>
            <a:xfrm>
              <a:off x="0" y="6019800"/>
              <a:ext cx="12192000" cy="838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81000" y="6165433"/>
              <a:ext cx="1101969" cy="5469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DE Lions - Lacrosse &gt; Hom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48950" y="6084570"/>
              <a:ext cx="1181100" cy="7086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07778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s://www.youtube.com/watch?v=jfb3He36_EY" TargetMode="External"/><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7.png"/><Relationship Id="rId1" Type="http://schemas.microsoft.com/office/2007/relationships/media" Target="../media/media3.mp4"/><Relationship Id="rId2" Type="http://schemas.openxmlformats.org/officeDocument/2006/relationships/video" Target="../media/media3.mp4"/></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41.png"/><Relationship Id="rId1" Type="http://schemas.microsoft.com/office/2007/relationships/media" Target="../media/media4.mp4"/><Relationship Id="rId2" Type="http://schemas.openxmlformats.org/officeDocument/2006/relationships/video" Target="../media/media4.mp4"/></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44.png"/><Relationship Id="rId1" Type="http://schemas.microsoft.com/office/2007/relationships/media" Target="../media/media5.mp4"/><Relationship Id="rId2" Type="http://schemas.openxmlformats.org/officeDocument/2006/relationships/video" Target="../media/media5.mp4"/></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5.tif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6.png"/><Relationship Id="rId1" Type="http://schemas.microsoft.com/office/2007/relationships/media" Target="../media/media6.mp4"/><Relationship Id="rId2" Type="http://schemas.openxmlformats.org/officeDocument/2006/relationships/video" Target="../media/media6.mp4"/></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49.png"/><Relationship Id="rId1" Type="http://schemas.microsoft.com/office/2007/relationships/media" Target="../media/media7.mp4"/><Relationship Id="rId2" Type="http://schemas.openxmlformats.org/officeDocument/2006/relationships/video" Target="../media/media7.mp4"/></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2.png"/><Relationship Id="rId1" Type="http://schemas.microsoft.com/office/2007/relationships/media" Target="../media/media8.mp4"/><Relationship Id="rId2" Type="http://schemas.openxmlformats.org/officeDocument/2006/relationships/video" Target="../media/media8.mp4"/></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tiff"/><Relationship Id="rId5"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ctrTitle"/>
          </p:nvPr>
        </p:nvSpPr>
        <p:spPr>
          <a:xfrm>
            <a:off x="2209800" y="2130426"/>
            <a:ext cx="7772400" cy="1470025"/>
          </a:xfrm>
        </p:spPr>
        <p:txBody>
          <a:bodyPr>
            <a:noAutofit/>
          </a:bodyPr>
          <a:lstStyle/>
          <a:p>
            <a:r>
              <a:rPr lang="en-US" sz="5400" dirty="0">
                <a:latin typeface="Franklin Gothic Heavy" pitchFamily="34" charset="0"/>
                <a:cs typeface="Aharoni" pitchFamily="2" charset="-79"/>
              </a:rPr>
              <a:t/>
            </a:r>
            <a:br>
              <a:rPr lang="en-US" sz="5400" dirty="0">
                <a:latin typeface="Franklin Gothic Heavy" pitchFamily="34" charset="0"/>
                <a:cs typeface="Aharoni" pitchFamily="2" charset="-79"/>
              </a:rPr>
            </a:br>
            <a:r>
              <a:rPr lang="en-US" sz="5400" dirty="0">
                <a:latin typeface="Franklin Gothic Heavy" pitchFamily="34" charset="0"/>
                <a:cs typeface="Aharoni" pitchFamily="2" charset="-79"/>
              </a:rPr>
              <a:t>Personal Fouls </a:t>
            </a:r>
            <a:r>
              <a:rPr lang="en-US" sz="5400">
                <a:latin typeface="Franklin Gothic Heavy" pitchFamily="34" charset="0"/>
                <a:cs typeface="Aharoni" pitchFamily="2" charset="-79"/>
              </a:rPr>
              <a:t/>
            </a:r>
            <a:br>
              <a:rPr lang="en-US" sz="5400">
                <a:latin typeface="Franklin Gothic Heavy" pitchFamily="34" charset="0"/>
                <a:cs typeface="Aharoni" pitchFamily="2" charset="-79"/>
              </a:rPr>
            </a:br>
            <a:r>
              <a:rPr lang="en-US" sz="3600">
                <a:latin typeface="Franklin Gothic Heavy" pitchFamily="34" charset="0"/>
                <a:cs typeface="Aharoni" pitchFamily="2" charset="-79"/>
              </a:rPr>
              <a:t>2021 </a:t>
            </a:r>
            <a:r>
              <a:rPr lang="en-US" sz="3600" dirty="0">
                <a:latin typeface="Franklin Gothic Heavy" pitchFamily="34" charset="0"/>
                <a:cs typeface="Aharoni" pitchFamily="2" charset="-79"/>
              </a:rPr>
              <a:t>NFHS Boys Lacrosse Rules</a:t>
            </a:r>
            <a:endParaRPr lang="en-US" sz="5400" dirty="0"/>
          </a:p>
        </p:txBody>
      </p:sp>
    </p:spTree>
    <p:extLst>
      <p:ext uri="{BB962C8B-B14F-4D97-AF65-F5344CB8AC3E}">
        <p14:creationId xmlns:p14="http://schemas.microsoft.com/office/powerpoint/2010/main" val="3677465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txBox="1">
            <a:spLocks noGrp="1"/>
          </p:cNvSpPr>
          <p:nvPr>
            <p:ph type="body" idx="1"/>
          </p:nvPr>
        </p:nvSpPr>
        <p:spPr>
          <a:xfrm>
            <a:off x="228600" y="381000"/>
            <a:ext cx="7162800" cy="3817880"/>
          </a:xfrm>
          <a:prstGeom prst="rect">
            <a:avLst/>
          </a:prstGeom>
          <a:noFill/>
          <a:ln>
            <a:noFill/>
          </a:ln>
        </p:spPr>
        <p:txBody>
          <a:bodyPr spcFirstLastPara="1" wrap="square" lIns="91425" tIns="45700" rIns="91425" bIns="45700" anchor="t" anchorCtr="0">
            <a:noAutofit/>
          </a:bodyPr>
          <a:lstStyle/>
          <a:p>
            <a:pPr marL="400050" lvl="1" indent="-285750" algn="l" rtl="0">
              <a:spcBef>
                <a:spcPts val="0"/>
              </a:spcBef>
              <a:spcAft>
                <a:spcPts val="0"/>
              </a:spcAft>
              <a:buClr>
                <a:schemeClr val="dk1"/>
              </a:buClr>
              <a:buSzPts val="2800"/>
              <a:buFont typeface="Arial"/>
              <a:buChar char="•"/>
            </a:pPr>
            <a:r>
              <a:rPr lang="en-US"/>
              <a:t>Not wearing required or prohibited equipment: </a:t>
            </a:r>
            <a:r>
              <a:rPr lang="en-US" b="1">
                <a:solidFill>
                  <a:srgbClr val="C00000"/>
                </a:solidFill>
              </a:rPr>
              <a:t>1 minute NR </a:t>
            </a:r>
            <a:r>
              <a:rPr lang="en-US"/>
              <a:t>(for all violations).</a:t>
            </a:r>
            <a:br>
              <a:rPr lang="en-US"/>
            </a:br>
            <a:endParaRPr sz="1800"/>
          </a:p>
          <a:p>
            <a:pPr marL="400050" lvl="1" indent="-285750" algn="l" rtl="0">
              <a:spcBef>
                <a:spcPts val="800"/>
              </a:spcBef>
              <a:spcAft>
                <a:spcPts val="0"/>
              </a:spcAft>
              <a:buClr>
                <a:schemeClr val="dk1"/>
              </a:buClr>
              <a:buSzPts val="2800"/>
              <a:buFont typeface="Arial"/>
              <a:buChar char="•"/>
            </a:pPr>
            <a:r>
              <a:rPr lang="en-US"/>
              <a:t>No mouthpiece: stop play, </a:t>
            </a:r>
            <a:r>
              <a:rPr lang="en-US" b="1">
                <a:solidFill>
                  <a:srgbClr val="C00000"/>
                </a:solidFill>
              </a:rPr>
              <a:t>30 second technical</a:t>
            </a:r>
            <a:r>
              <a:rPr lang="en-US"/>
              <a:t>, unless official </a:t>
            </a:r>
            <a:r>
              <a:rPr lang="en-US" sz="4000" b="1">
                <a:solidFill>
                  <a:srgbClr val="C00000"/>
                </a:solidFill>
              </a:rPr>
              <a:t>KNOWS</a:t>
            </a:r>
            <a:r>
              <a:rPr lang="en-US"/>
              <a:t> it came out during play.</a:t>
            </a:r>
            <a:br>
              <a:rPr lang="en-US"/>
            </a:br>
            <a:endParaRPr sz="1800"/>
          </a:p>
          <a:p>
            <a:pPr marL="400050" lvl="1" indent="-285750" algn="l" rtl="0">
              <a:spcBef>
                <a:spcPts val="560"/>
              </a:spcBef>
              <a:spcAft>
                <a:spcPts val="0"/>
              </a:spcAft>
              <a:buClr>
                <a:schemeClr val="dk1"/>
              </a:buClr>
              <a:buSzPts val="2800"/>
              <a:buFont typeface="Arial"/>
              <a:buChar char="•"/>
            </a:pPr>
            <a:r>
              <a:rPr lang="en-US"/>
              <a:t>Improper uniforms: 1 technical foul for all violations.</a:t>
            </a:r>
            <a:br>
              <a:rPr lang="en-US"/>
            </a:br>
            <a:endParaRPr sz="1800"/>
          </a:p>
          <a:p>
            <a:pPr marL="400050" lvl="1" indent="-285750" algn="l" rtl="0">
              <a:spcBef>
                <a:spcPts val="560"/>
              </a:spcBef>
              <a:spcAft>
                <a:spcPts val="0"/>
              </a:spcAft>
              <a:buClr>
                <a:schemeClr val="dk1"/>
              </a:buClr>
              <a:buSzPts val="2800"/>
              <a:buFont typeface="Arial"/>
              <a:buChar char="•"/>
            </a:pPr>
            <a:r>
              <a:rPr lang="en-US"/>
              <a:t>Illegally equipped substitutes: sent off!</a:t>
            </a:r>
            <a:endParaRPr sz="1800"/>
          </a:p>
        </p:txBody>
      </p:sp>
      <p:pic>
        <p:nvPicPr>
          <p:cNvPr id="350" name="Google Shape;350;p23"/>
          <p:cNvPicPr preferRelativeResize="0"/>
          <p:nvPr/>
        </p:nvPicPr>
        <p:blipFill rotWithShape="1">
          <a:blip r:embed="rId3">
            <a:alphaModFix/>
          </a:blip>
          <a:srcRect/>
          <a:stretch/>
        </p:blipFill>
        <p:spPr>
          <a:xfrm>
            <a:off x="7391400" y="1780761"/>
            <a:ext cx="1600200" cy="1495839"/>
          </a:xfrm>
          <a:prstGeom prst="rect">
            <a:avLst/>
          </a:prstGeom>
          <a:noFill/>
          <a:ln>
            <a:noFill/>
          </a:ln>
        </p:spPr>
      </p:pic>
      <p:pic>
        <p:nvPicPr>
          <p:cNvPr id="351" name="Google Shape;351;p23"/>
          <p:cNvPicPr preferRelativeResize="0"/>
          <p:nvPr/>
        </p:nvPicPr>
        <p:blipFill rotWithShape="1">
          <a:blip r:embed="rId4">
            <a:alphaModFix/>
          </a:blip>
          <a:srcRect/>
          <a:stretch/>
        </p:blipFill>
        <p:spPr>
          <a:xfrm>
            <a:off x="7086600" y="3505200"/>
            <a:ext cx="2040319" cy="2133600"/>
          </a:xfrm>
          <a:prstGeom prst="rect">
            <a:avLst/>
          </a:prstGeom>
          <a:noFill/>
          <a:ln>
            <a:noFill/>
          </a:ln>
        </p:spPr>
      </p:pic>
      <p:sp>
        <p:nvSpPr>
          <p:cNvPr id="352" name="Google Shape;352;p23"/>
          <p:cNvSpPr txBox="1">
            <a:spLocks noGrp="1"/>
          </p:cNvSpPr>
          <p:nvPr>
            <p:ph type="title"/>
          </p:nvPr>
        </p:nvSpPr>
        <p:spPr>
          <a:xfrm>
            <a:off x="1834139" y="5690374"/>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a:ln w="0"/>
                <a:effectLst>
                  <a:outerShdw blurRad="38100" dist="19050" dir="2700000" algn="tl" rotWithShape="0">
                    <a:schemeClr val="dk1">
                      <a:alpha val="40000"/>
                    </a:schemeClr>
                  </a:outerShdw>
                </a:effectLst>
              </a:rPr>
              <a:t>Illegal Equipment</a:t>
            </a:r>
            <a:endParaRPr>
              <a:ln w="0"/>
              <a:effectLst>
                <a:outerShdw blurRad="38100" dist="19050" dir="2700000" algn="tl" rotWithShape="0">
                  <a:schemeClr val="dk1">
                    <a:alpha val="40000"/>
                  </a:schemeClr>
                </a:outerShdw>
              </a:effectLst>
            </a:endParaRPr>
          </a:p>
        </p:txBody>
      </p:sp>
      <p:sp>
        <p:nvSpPr>
          <p:cNvPr id="353" name="Google Shape;353;p23"/>
          <p:cNvSpPr/>
          <p:nvPr/>
        </p:nvSpPr>
        <p:spPr>
          <a:xfrm>
            <a:off x="4849571" y="6457890"/>
            <a:ext cx="299408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ln w="0"/>
                <a:effectLst>
                  <a:outerShdw blurRad="38100" dist="19050" dir="2700000" algn="tl" rotWithShape="0">
                    <a:schemeClr val="dk1">
                      <a:alpha val="40000"/>
                    </a:schemeClr>
                  </a:outerShdw>
                </a:effectLst>
                <a:latin typeface="Calibri"/>
                <a:ea typeface="Calibri"/>
                <a:cs typeface="Calibri"/>
                <a:sym typeface="Calibri"/>
              </a:rPr>
              <a:t>Rule 5:6, 6:5-x, 6:5-3 </a:t>
            </a:r>
            <a:endParaRPr>
              <a:ln w="0"/>
              <a:effectLst>
                <a:outerShdw blurRad="38100" dist="19050" dir="2700000" algn="tl" rotWithShape="0">
                  <a:schemeClr val="dk1">
                    <a:alpha val="40000"/>
                  </a:schemeClr>
                </a:outerShdw>
              </a:effectLst>
            </a:endParaRPr>
          </a:p>
        </p:txBody>
      </p:sp>
      <p:pic>
        <p:nvPicPr>
          <p:cNvPr id="354" name="Google Shape;354;p23" descr="illegal-procedure.png"/>
          <p:cNvPicPr preferRelativeResize="0"/>
          <p:nvPr/>
        </p:nvPicPr>
        <p:blipFill rotWithShape="1">
          <a:blip r:embed="rId5">
            <a:alphaModFix/>
          </a:blip>
          <a:srcRect/>
          <a:stretch/>
        </p:blipFill>
        <p:spPr>
          <a:xfrm>
            <a:off x="9753600" y="2362200"/>
            <a:ext cx="2209800" cy="3490129"/>
          </a:xfrm>
          <a:prstGeom prst="rect">
            <a:avLst/>
          </a:prstGeom>
          <a:noFill/>
          <a:ln>
            <a:noFill/>
          </a:ln>
        </p:spPr>
      </p:pic>
      <p:pic>
        <p:nvPicPr>
          <p:cNvPr id="355" name="Google Shape;355;p23" descr="illegal-gloves.png"/>
          <p:cNvPicPr preferRelativeResize="0"/>
          <p:nvPr/>
        </p:nvPicPr>
        <p:blipFill rotWithShape="1">
          <a:blip r:embed="rId6">
            <a:alphaModFix/>
          </a:blip>
          <a:srcRect/>
          <a:stretch/>
        </p:blipFill>
        <p:spPr>
          <a:xfrm>
            <a:off x="7848600" y="-233131"/>
            <a:ext cx="4492625" cy="3281131"/>
          </a:xfrm>
          <a:prstGeom prst="rect">
            <a:avLst/>
          </a:prstGeom>
          <a:noFill/>
          <a:ln>
            <a:noFill/>
          </a:ln>
        </p:spPr>
      </p:pic>
    </p:spTree>
    <p:extLst>
      <p:ext uri="{BB962C8B-B14F-4D97-AF65-F5344CB8AC3E}">
        <p14:creationId xmlns:p14="http://schemas.microsoft.com/office/powerpoint/2010/main" val="86478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4"/>
          <p:cNvSpPr txBox="1">
            <a:spLocks noGrp="1"/>
          </p:cNvSpPr>
          <p:nvPr>
            <p:ph type="title"/>
          </p:nvPr>
        </p:nvSpPr>
        <p:spPr>
          <a:xfrm>
            <a:off x="1828799" y="566330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dirty="0">
                <a:ln w="0"/>
                <a:effectLst>
                  <a:outerShdw blurRad="38100" dist="19050" dir="2700000" algn="tl" rotWithShape="0">
                    <a:schemeClr val="dk1">
                      <a:alpha val="40000"/>
                    </a:schemeClr>
                  </a:outerShdw>
                </a:effectLst>
              </a:rPr>
              <a:t>Illegal Equipment </a:t>
            </a:r>
            <a:r>
              <a:rPr lang="en-US" sz="6000" dirty="0">
                <a:ln w="0"/>
                <a:effectLst>
                  <a:outerShdw blurRad="38100" dist="19050" dir="2700000" algn="tl" rotWithShape="0">
                    <a:schemeClr val="dk1">
                      <a:alpha val="40000"/>
                    </a:schemeClr>
                  </a:outerShdw>
                </a:effectLst>
              </a:rPr>
              <a:t>+</a:t>
            </a:r>
            <a:r>
              <a:rPr lang="en-US" dirty="0">
                <a:ln w="0"/>
                <a:effectLst>
                  <a:outerShdw blurRad="38100" dist="19050" dir="2700000" algn="tl" rotWithShape="0">
                    <a:schemeClr val="dk1">
                      <a:alpha val="40000"/>
                    </a:schemeClr>
                  </a:outerShdw>
                </a:effectLst>
              </a:rPr>
              <a:t> Illegal Crosse</a:t>
            </a:r>
            <a:endParaRPr dirty="0">
              <a:ln w="0"/>
              <a:effectLst>
                <a:outerShdw blurRad="38100" dist="19050" dir="2700000" algn="tl" rotWithShape="0">
                  <a:schemeClr val="dk1">
                    <a:alpha val="40000"/>
                  </a:schemeClr>
                </a:outerShdw>
              </a:effectLst>
            </a:endParaRPr>
          </a:p>
        </p:txBody>
      </p:sp>
      <p:pic>
        <p:nvPicPr>
          <p:cNvPr id="362" name="Google Shape;362;p24"/>
          <p:cNvPicPr preferRelativeResize="0"/>
          <p:nvPr/>
        </p:nvPicPr>
        <p:blipFill rotWithShape="1">
          <a:blip r:embed="rId3">
            <a:alphaModFix/>
          </a:blip>
          <a:srcRect/>
          <a:stretch/>
        </p:blipFill>
        <p:spPr>
          <a:xfrm rot="-5400000">
            <a:off x="7100985" y="-471584"/>
            <a:ext cx="4467032" cy="6019801"/>
          </a:xfrm>
          <a:prstGeom prst="rect">
            <a:avLst/>
          </a:prstGeom>
          <a:noFill/>
          <a:ln>
            <a:noFill/>
          </a:ln>
        </p:spPr>
      </p:pic>
      <p:sp>
        <p:nvSpPr>
          <p:cNvPr id="363" name="Google Shape;363;p24"/>
          <p:cNvSpPr/>
          <p:nvPr/>
        </p:nvSpPr>
        <p:spPr>
          <a:xfrm>
            <a:off x="1677170" y="4800600"/>
            <a:ext cx="309046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C00000"/>
                </a:solidFill>
                <a:latin typeface="Calibri"/>
                <a:ea typeface="Calibri"/>
                <a:cs typeface="Calibri"/>
                <a:sym typeface="Calibri"/>
              </a:rPr>
              <a:t>1 minute NR</a:t>
            </a:r>
            <a:endParaRPr dirty="0"/>
          </a:p>
        </p:txBody>
      </p:sp>
      <p:sp>
        <p:nvSpPr>
          <p:cNvPr id="364" name="Google Shape;364;p24"/>
          <p:cNvSpPr/>
          <p:nvPr/>
        </p:nvSpPr>
        <p:spPr>
          <a:xfrm>
            <a:off x="7467600" y="4800600"/>
            <a:ext cx="309046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C00000"/>
                </a:solidFill>
                <a:latin typeface="Calibri"/>
                <a:ea typeface="Calibri"/>
                <a:cs typeface="Calibri"/>
                <a:sym typeface="Calibri"/>
              </a:rPr>
              <a:t>2 minute NR</a:t>
            </a:r>
            <a:endParaRPr/>
          </a:p>
        </p:txBody>
      </p:sp>
      <p:sp>
        <p:nvSpPr>
          <p:cNvPr id="365" name="Google Shape;365;p24"/>
          <p:cNvSpPr/>
          <p:nvPr/>
        </p:nvSpPr>
        <p:spPr>
          <a:xfrm>
            <a:off x="5330353" y="6397698"/>
            <a:ext cx="122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ln w="0"/>
                <a:effectLst>
                  <a:outerShdw blurRad="38100" dist="19050" dir="2700000" algn="tl" rotWithShape="0">
                    <a:schemeClr val="dk1">
                      <a:alpha val="40000"/>
                    </a:schemeClr>
                  </a:outerShdw>
                </a:effectLst>
                <a:latin typeface="Calibri"/>
                <a:ea typeface="Calibri"/>
                <a:cs typeface="Calibri"/>
                <a:sym typeface="Calibri"/>
              </a:rPr>
              <a:t>Rule 5:6 C</a:t>
            </a:r>
            <a:endParaRPr>
              <a:ln w="0"/>
              <a:effectLst>
                <a:outerShdw blurRad="38100" dist="19050" dir="2700000" algn="tl" rotWithShape="0">
                  <a:schemeClr val="dk1">
                    <a:alpha val="40000"/>
                  </a:schemeClr>
                </a:outerShdw>
              </a:effectLst>
            </a:endParaRPr>
          </a:p>
        </p:txBody>
      </p:sp>
      <p:pic>
        <p:nvPicPr>
          <p:cNvPr id="366" name="Google Shape;366;p24" descr="palms.jpg"/>
          <p:cNvPicPr preferRelativeResize="0"/>
          <p:nvPr/>
        </p:nvPicPr>
        <p:blipFill rotWithShape="1">
          <a:blip r:embed="rId4">
            <a:alphaModFix/>
          </a:blip>
          <a:srcRect/>
          <a:stretch/>
        </p:blipFill>
        <p:spPr>
          <a:xfrm>
            <a:off x="152400" y="609600"/>
            <a:ext cx="6081764" cy="4114800"/>
          </a:xfrm>
          <a:prstGeom prst="rect">
            <a:avLst/>
          </a:prstGeom>
          <a:noFill/>
          <a:ln>
            <a:noFill/>
          </a:ln>
        </p:spPr>
      </p:pic>
    </p:spTree>
    <p:extLst>
      <p:ext uri="{BB962C8B-B14F-4D97-AF65-F5344CB8AC3E}">
        <p14:creationId xmlns:p14="http://schemas.microsoft.com/office/powerpoint/2010/main" val="12209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152400"/>
            <a:ext cx="5105400" cy="168153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May not check with the part of the handle between his hands by thrusting away or holding it extended from the body. </a:t>
            </a:r>
            <a:br>
              <a:rPr lang="en-US" sz="2800" dirty="0"/>
            </a:br>
            <a:endParaRPr lang="en-US" sz="2800"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76199"/>
            <a:ext cx="5085691" cy="5520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3"/>
          <p:cNvSpPr txBox="1">
            <a:spLocks/>
          </p:cNvSpPr>
          <p:nvPr/>
        </p:nvSpPr>
        <p:spPr>
          <a:xfrm>
            <a:off x="3944876" y="5886390"/>
            <a:ext cx="3810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Cross Check</a:t>
            </a:r>
          </a:p>
        </p:txBody>
      </p:sp>
      <p:sp>
        <p:nvSpPr>
          <p:cNvPr id="6" name="Rectangle 5"/>
          <p:cNvSpPr/>
          <p:nvPr/>
        </p:nvSpPr>
        <p:spPr>
          <a:xfrm>
            <a:off x="5334000" y="6457890"/>
            <a:ext cx="103175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5:2</a:t>
            </a:r>
          </a:p>
        </p:txBody>
      </p:sp>
      <p:sp>
        <p:nvSpPr>
          <p:cNvPr id="7" name="Rectangle 6"/>
          <p:cNvSpPr/>
          <p:nvPr/>
        </p:nvSpPr>
        <p:spPr>
          <a:xfrm>
            <a:off x="1828800" y="4343400"/>
            <a:ext cx="3352800" cy="954107"/>
          </a:xfrm>
          <a:prstGeom prst="rect">
            <a:avLst/>
          </a:prstGeom>
        </p:spPr>
        <p:txBody>
          <a:bodyPr wrap="square">
            <a:spAutoFit/>
          </a:bodyPr>
          <a:lstStyle/>
          <a:p>
            <a:pPr algn="ctr"/>
            <a:r>
              <a:rPr lang="en-US" sz="2800" b="1" dirty="0">
                <a:solidFill>
                  <a:srgbClr val="C00000"/>
                </a:solidFill>
              </a:rPr>
              <a:t>Thrusting is viscous and deliberate. </a:t>
            </a:r>
          </a:p>
        </p:txBody>
      </p:sp>
      <p:pic>
        <p:nvPicPr>
          <p:cNvPr id="8" name="Picture 7" descr="one-on-one-lacrosse-match-u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7815" y="76200"/>
            <a:ext cx="6652447" cy="5486400"/>
          </a:xfrm>
          <a:prstGeom prst="rect">
            <a:avLst/>
          </a:prstGeom>
        </p:spPr>
      </p:pic>
      <p:pic>
        <p:nvPicPr>
          <p:cNvPr id="9" name="Picture 8" descr="cross-chec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816" y="1828800"/>
            <a:ext cx="3742516" cy="4191000"/>
          </a:xfrm>
          <a:prstGeom prst="rect">
            <a:avLst/>
          </a:prstGeom>
        </p:spPr>
      </p:pic>
    </p:spTree>
    <p:extLst>
      <p:ext uri="{BB962C8B-B14F-4D97-AF65-F5344CB8AC3E}">
        <p14:creationId xmlns:p14="http://schemas.microsoft.com/office/powerpoint/2010/main" val="253875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big high hit.mp4">
            <a:hlinkClick r:id="" action="ppaction://media"/>
            <a:extLst>
              <a:ext uri="{FF2B5EF4-FFF2-40B4-BE49-F238E27FC236}">
                <a16:creationId xmlns="" xmlns:a16="http://schemas.microsoft.com/office/drawing/2014/main" id="{F449F84D-4D64-AF4C-A870-4FBC97FDA3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00"/>
            <a:ext cx="12192000" cy="9144000"/>
          </a:xfrm>
          <a:prstGeom prst="rect">
            <a:avLst/>
          </a:prstGeom>
        </p:spPr>
      </p:pic>
    </p:spTree>
    <p:extLst>
      <p:ext uri="{BB962C8B-B14F-4D97-AF65-F5344CB8AC3E}">
        <p14:creationId xmlns:p14="http://schemas.microsoft.com/office/powerpoint/2010/main" val="321675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15800" cy="6858000"/>
          </a:xfrm>
          <a:prstGeom prst="rect">
            <a:avLst/>
          </a:prstGeom>
        </p:spPr>
      </p:pic>
      <p:pic>
        <p:nvPicPr>
          <p:cNvPr id="3" name="Picture 2" descr="youtubeicon.png">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68000" y="5624945"/>
            <a:ext cx="660400" cy="420255"/>
          </a:xfrm>
          <a:prstGeom prst="rect">
            <a:avLst/>
          </a:prstGeom>
        </p:spPr>
      </p:pic>
    </p:spTree>
    <p:extLst>
      <p:ext uri="{BB962C8B-B14F-4D97-AF65-F5344CB8AC3E}">
        <p14:creationId xmlns:p14="http://schemas.microsoft.com/office/powerpoint/2010/main" val="1512118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6868171" cy="4832092"/>
          </a:xfrm>
          <a:prstGeom prst="rect">
            <a:avLst/>
          </a:prstGeom>
          <a:noFill/>
        </p:spPr>
        <p:txBody>
          <a:bodyPr wrap="square" rtlCol="0">
            <a:spAutoFit/>
          </a:bodyPr>
          <a:lstStyle/>
          <a:p>
            <a:r>
              <a:rPr lang="en-US" sz="2800" dirty="0">
                <a:solidFill>
                  <a:prstClr val="black"/>
                </a:solidFill>
              </a:rPr>
              <a:t>Swinging crosse at an opponent’s body or crosse with deliberate viciousness or reckless abandon </a:t>
            </a:r>
          </a:p>
          <a:p>
            <a:endParaRPr lang="en-US" sz="2800" u="sng" dirty="0">
              <a:solidFill>
                <a:prstClr val="black"/>
              </a:solidFill>
            </a:endParaRPr>
          </a:p>
          <a:p>
            <a:r>
              <a:rPr lang="en-US" sz="2800" dirty="0">
                <a:solidFill>
                  <a:prstClr val="black"/>
                </a:solidFill>
              </a:rPr>
              <a:t>Striking player in the face, </a:t>
            </a:r>
            <a:br>
              <a:rPr lang="en-US" sz="2800" dirty="0">
                <a:solidFill>
                  <a:prstClr val="black"/>
                </a:solidFill>
              </a:rPr>
            </a:br>
            <a:r>
              <a:rPr lang="en-US" sz="2800" dirty="0">
                <a:solidFill>
                  <a:prstClr val="black"/>
                </a:solidFill>
              </a:rPr>
              <a:t>groin, neck, chest, back, or</a:t>
            </a:r>
            <a:br>
              <a:rPr lang="en-US" sz="2800" dirty="0">
                <a:solidFill>
                  <a:prstClr val="black"/>
                </a:solidFill>
              </a:rPr>
            </a:br>
            <a:r>
              <a:rPr lang="en-US" sz="2800" dirty="0">
                <a:solidFill>
                  <a:prstClr val="black"/>
                </a:solidFill>
              </a:rPr>
              <a:t>head.</a:t>
            </a:r>
          </a:p>
          <a:p>
            <a:endParaRPr lang="en-US" sz="2800" u="sng" dirty="0">
              <a:solidFill>
                <a:prstClr val="black"/>
              </a:solidFill>
            </a:endParaRPr>
          </a:p>
          <a:p>
            <a:pPr marL="12700">
              <a:tabLst>
                <a:tab pos="4510088" algn="l"/>
                <a:tab pos="5026025" algn="l"/>
              </a:tabLst>
            </a:pPr>
            <a:r>
              <a:rPr lang="en-US" sz="2800" i="1" dirty="0">
                <a:solidFill>
                  <a:prstClr val="black"/>
                </a:solidFill>
              </a:rPr>
              <a:t>  </a:t>
            </a:r>
            <a:r>
              <a:rPr lang="en-US" sz="2800" b="1" i="1" dirty="0">
                <a:solidFill>
                  <a:srgbClr val="C00000"/>
                </a:solidFill>
              </a:rPr>
              <a:t>Regardless of whether </a:t>
            </a:r>
            <a:br>
              <a:rPr lang="en-US" sz="2800" b="1" i="1" dirty="0">
                <a:solidFill>
                  <a:srgbClr val="C00000"/>
                </a:solidFill>
              </a:rPr>
            </a:br>
            <a:r>
              <a:rPr lang="en-US" sz="2800" b="1" i="1" dirty="0">
                <a:solidFill>
                  <a:srgbClr val="C00000"/>
                </a:solidFill>
              </a:rPr>
              <a:t>        contact is made.</a:t>
            </a:r>
            <a:r>
              <a:rPr lang="en-US" sz="2800" dirty="0">
                <a:solidFill>
                  <a:prstClr val="black"/>
                </a:solidFill>
              </a:rPr>
              <a:t/>
            </a:r>
            <a:br>
              <a:rPr lang="en-US" sz="2800" dirty="0">
                <a:solidFill>
                  <a:prstClr val="black"/>
                </a:solidFill>
              </a:rPr>
            </a:br>
            <a:endParaRPr lang="en-US" sz="2800" dirty="0">
              <a:solidFill>
                <a:prstClr val="black"/>
              </a:solidFill>
            </a:endParaRPr>
          </a:p>
        </p:txBody>
      </p:sp>
      <p:sp>
        <p:nvSpPr>
          <p:cNvPr id="5" name="Title 3"/>
          <p:cNvSpPr txBox="1">
            <a:spLocks/>
          </p:cNvSpPr>
          <p:nvPr/>
        </p:nvSpPr>
        <p:spPr>
          <a:xfrm>
            <a:off x="4267199" y="5849996"/>
            <a:ext cx="314054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ln w="0"/>
                <a:effectLst>
                  <a:outerShdw blurRad="38100" dist="19050" dir="2700000" algn="tl" rotWithShape="0">
                    <a:schemeClr val="dk1">
                      <a:alpha val="40000"/>
                    </a:schemeClr>
                  </a:outerShdw>
                </a:effectLst>
              </a:rPr>
              <a:t>Slashing</a:t>
            </a:r>
          </a:p>
        </p:txBody>
      </p:sp>
      <p:sp>
        <p:nvSpPr>
          <p:cNvPr id="8" name="Rectangle 7"/>
          <p:cNvSpPr/>
          <p:nvPr/>
        </p:nvSpPr>
        <p:spPr>
          <a:xfrm>
            <a:off x="5193637" y="6494506"/>
            <a:ext cx="1287665" cy="400110"/>
          </a:xfrm>
          <a:prstGeom prst="rect">
            <a:avLst/>
          </a:prstGeom>
        </p:spPr>
        <p:txBody>
          <a:bodyPr wrap="square">
            <a:spAutoFit/>
          </a:bodyPr>
          <a:lstStyle/>
          <a:p>
            <a:r>
              <a:rPr lang="en-US" sz="2000" dirty="0">
                <a:ln w="0"/>
                <a:effectLst>
                  <a:outerShdw blurRad="38100" dist="19050" dir="2700000" algn="tl" rotWithShape="0">
                    <a:schemeClr val="dk1">
                      <a:alpha val="40000"/>
                    </a:schemeClr>
                  </a:outerShdw>
                </a:effectLst>
              </a:rPr>
              <a:t>Rule 5:7</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76200"/>
            <a:ext cx="5029200" cy="5495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slas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4800" y="1066800"/>
            <a:ext cx="2983457" cy="4935596"/>
          </a:xfrm>
          <a:prstGeom prst="rect">
            <a:avLst/>
          </a:prstGeom>
        </p:spPr>
      </p:pic>
    </p:spTree>
    <p:extLst>
      <p:ext uri="{BB962C8B-B14F-4D97-AF65-F5344CB8AC3E}">
        <p14:creationId xmlns:p14="http://schemas.microsoft.com/office/powerpoint/2010/main" val="878530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ash.mp4.mp4">
            <a:hlinkClick r:id="" action="ppaction://media"/>
            <a:extLst>
              <a:ext uri="{FF2B5EF4-FFF2-40B4-BE49-F238E27FC236}">
                <a16:creationId xmlns="" xmlns:a16="http://schemas.microsoft.com/office/drawing/2014/main" id="{055DB926-3BCD-2B4E-8DE1-70A1D43878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870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94" y="13446"/>
            <a:ext cx="12173486" cy="722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353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124200" y="5867400"/>
            <a:ext cx="5680101"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Slashing Exceptions</a:t>
            </a:r>
          </a:p>
        </p:txBody>
      </p:sp>
      <p:sp>
        <p:nvSpPr>
          <p:cNvPr id="4" name="Rectangle 3"/>
          <p:cNvSpPr/>
          <p:nvPr/>
        </p:nvSpPr>
        <p:spPr>
          <a:xfrm>
            <a:off x="5181600" y="6457890"/>
            <a:ext cx="1667444"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5:7 Art. 3</a:t>
            </a:r>
          </a:p>
        </p:txBody>
      </p:sp>
      <p:grpSp>
        <p:nvGrpSpPr>
          <p:cNvPr id="13" name="Group 12"/>
          <p:cNvGrpSpPr/>
          <p:nvPr/>
        </p:nvGrpSpPr>
        <p:grpSpPr>
          <a:xfrm>
            <a:off x="304800" y="304800"/>
            <a:ext cx="3505200" cy="4679176"/>
            <a:chOff x="147115" y="1025213"/>
            <a:chExt cx="2982489" cy="4340314"/>
          </a:xfrm>
        </p:grpSpPr>
        <p:pic>
          <p:nvPicPr>
            <p:cNvPr id="1026" name="Picture 2" descr="http://www.isport.com/images/guide/1194990708201006553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7115" y="1025213"/>
              <a:ext cx="2948867" cy="392505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47115" y="4981532"/>
              <a:ext cx="2982489" cy="383995"/>
            </a:xfrm>
            <a:prstGeom prst="rect">
              <a:avLst/>
            </a:prstGeom>
            <a:noFill/>
          </p:spPr>
          <p:txBody>
            <a:bodyPr wrap="square">
              <a:spAutoFit/>
            </a:bodyPr>
            <a:lstStyle/>
            <a:p>
              <a:pPr algn="ctr"/>
              <a:r>
                <a:rPr lang="en-US" dirty="0"/>
                <a:t>Scooping Loose Ball</a:t>
              </a:r>
            </a:p>
          </p:txBody>
        </p:sp>
      </p:grpSp>
      <p:grpSp>
        <p:nvGrpSpPr>
          <p:cNvPr id="12" name="Group 11"/>
          <p:cNvGrpSpPr/>
          <p:nvPr/>
        </p:nvGrpSpPr>
        <p:grpSpPr>
          <a:xfrm>
            <a:off x="4358100" y="285006"/>
            <a:ext cx="3342067" cy="4698970"/>
            <a:chOff x="3007933" y="1116606"/>
            <a:chExt cx="3063096" cy="4453098"/>
          </a:xfrm>
        </p:grpSpPr>
        <p:pic>
          <p:nvPicPr>
            <p:cNvPr id="1028" name="Picture 4" descr="http://www.isport.com/images/guide/1194990421201003244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63554" y="1116606"/>
              <a:ext cx="2951855" cy="402884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3007933" y="5185709"/>
              <a:ext cx="3063096" cy="383995"/>
            </a:xfrm>
            <a:prstGeom prst="rect">
              <a:avLst/>
            </a:prstGeom>
            <a:noFill/>
          </p:spPr>
          <p:txBody>
            <a:bodyPr wrap="square">
              <a:spAutoFit/>
            </a:bodyPr>
            <a:lstStyle/>
            <a:p>
              <a:pPr algn="ctr"/>
              <a:r>
                <a:rPr lang="en-US" dirty="0"/>
                <a:t>Passing</a:t>
              </a:r>
            </a:p>
          </p:txBody>
        </p:sp>
      </p:grpSp>
      <p:sp>
        <p:nvSpPr>
          <p:cNvPr id="2" name="AutoShape 2" descr="ot Pot Of Lax: Shoot Overhand! - Lacrosse All Stars"/>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8153399" y="304800"/>
            <a:ext cx="3866745" cy="4739355"/>
            <a:chOff x="8153399" y="304800"/>
            <a:chExt cx="3866745" cy="4739355"/>
          </a:xfrm>
        </p:grpSpPr>
        <p:sp>
          <p:nvSpPr>
            <p:cNvPr id="9" name="Rectangle 8"/>
            <p:cNvSpPr/>
            <p:nvPr/>
          </p:nvSpPr>
          <p:spPr>
            <a:xfrm>
              <a:off x="8153399" y="4570001"/>
              <a:ext cx="3866745" cy="474154"/>
            </a:xfrm>
            <a:prstGeom prst="rect">
              <a:avLst/>
            </a:prstGeom>
            <a:solidFill>
              <a:srgbClr val="FFFFFF"/>
            </a:solidFill>
          </p:spPr>
          <p:txBody>
            <a:bodyPr wrap="square">
              <a:spAutoFit/>
            </a:bodyPr>
            <a:lstStyle/>
            <a:p>
              <a:pPr algn="ctr"/>
              <a:r>
                <a:rPr lang="en-US" dirty="0"/>
                <a:t>Shooting</a:t>
              </a:r>
            </a:p>
          </p:txBody>
        </p:sp>
        <p:pic>
          <p:nvPicPr>
            <p:cNvPr id="14340" name="Picture 4" descr="ot Pot Of Lax: Shoot Overhand! - Lacrosse All St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595" y="304800"/>
              <a:ext cx="3580354" cy="42050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62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2400" y="152400"/>
            <a:ext cx="6858000" cy="233498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Obstructing an opponent at or below the waist with the crosse, hands, feet, arms by any </a:t>
            </a:r>
            <a:r>
              <a:rPr lang="en-US" sz="2800" i="1" dirty="0"/>
              <a:t>positive primary action </a:t>
            </a:r>
            <a:r>
              <a:rPr lang="en-US" sz="2800" dirty="0"/>
              <a:t>if the obstructing player is on his feet, or </a:t>
            </a:r>
            <a:r>
              <a:rPr lang="en-US" sz="2800" i="1" dirty="0"/>
              <a:t>secondary action </a:t>
            </a:r>
            <a:r>
              <a:rPr lang="en-US" sz="2800" dirty="0"/>
              <a:t>if not. </a:t>
            </a:r>
          </a:p>
        </p:txBody>
      </p:sp>
      <p:sp>
        <p:nvSpPr>
          <p:cNvPr id="4" name="Title 3"/>
          <p:cNvSpPr txBox="1">
            <a:spLocks/>
          </p:cNvSpPr>
          <p:nvPr/>
        </p:nvSpPr>
        <p:spPr>
          <a:xfrm>
            <a:off x="4343398" y="5846063"/>
            <a:ext cx="3622701"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Tripping</a:t>
            </a:r>
          </a:p>
        </p:txBody>
      </p:sp>
      <p:sp>
        <p:nvSpPr>
          <p:cNvPr id="6" name="Rectangle 5"/>
          <p:cNvSpPr/>
          <p:nvPr/>
        </p:nvSpPr>
        <p:spPr>
          <a:xfrm>
            <a:off x="5638873" y="6457890"/>
            <a:ext cx="103175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5:8</a:t>
            </a:r>
          </a:p>
        </p:txBody>
      </p:sp>
      <p:pic>
        <p:nvPicPr>
          <p:cNvPr id="7" name="Picture 6" descr="tri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905000"/>
            <a:ext cx="3159125" cy="3716292"/>
          </a:xfrm>
          <a:prstGeom prst="rect">
            <a:avLst/>
          </a:prstGeom>
        </p:spPr>
      </p:pic>
      <p:pic>
        <p:nvPicPr>
          <p:cNvPr id="15364" name="Picture 4" descr="oys lacrosse: Gananda 19, Mynders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601" y="1905000"/>
            <a:ext cx="488742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29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acrosseplayground.com/wp-content/uploads/2013/03/Patrick-Walsh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8534" y="152400"/>
            <a:ext cx="8047266" cy="536484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9144000" y="1524000"/>
            <a:ext cx="1676400" cy="1295400"/>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5715000" y="685800"/>
            <a:ext cx="6087834" cy="4271188"/>
          </a:xfrm>
          <a:prstGeom prst="ellipse">
            <a:avLst/>
          </a:prstGeom>
          <a:solidFill>
            <a:srgbClr val="FFFF00">
              <a:alpha val="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prstClr val="black"/>
              </a:solidFill>
            </a:endParaRPr>
          </a:p>
        </p:txBody>
      </p:sp>
      <p:sp>
        <p:nvSpPr>
          <p:cNvPr id="7" name="Rectangle 6"/>
          <p:cNvSpPr/>
          <p:nvPr/>
        </p:nvSpPr>
        <p:spPr>
          <a:xfrm>
            <a:off x="304800" y="2819400"/>
            <a:ext cx="3505200" cy="1077218"/>
          </a:xfrm>
          <a:prstGeom prst="rect">
            <a:avLst/>
          </a:prstGeom>
          <a:noFill/>
        </p:spPr>
        <p:txBody>
          <a:bodyPr wrap="squar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Front or</a:t>
            </a:r>
            <a:b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b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Side</a:t>
            </a:r>
          </a:p>
        </p:txBody>
      </p:sp>
      <p:sp>
        <p:nvSpPr>
          <p:cNvPr id="9" name="Title 1"/>
          <p:cNvSpPr txBox="1">
            <a:spLocks/>
          </p:cNvSpPr>
          <p:nvPr/>
        </p:nvSpPr>
        <p:spPr>
          <a:xfrm>
            <a:off x="3464448" y="5867400"/>
            <a:ext cx="5615295"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Body Checking</a:t>
            </a:r>
          </a:p>
        </p:txBody>
      </p:sp>
      <p:sp>
        <p:nvSpPr>
          <p:cNvPr id="11" name="Rectangle 10"/>
          <p:cNvSpPr/>
          <p:nvPr/>
        </p:nvSpPr>
        <p:spPr>
          <a:xfrm>
            <a:off x="5609370" y="6534090"/>
            <a:ext cx="1161746"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4:15</a:t>
            </a:r>
          </a:p>
        </p:txBody>
      </p:sp>
      <p:sp>
        <p:nvSpPr>
          <p:cNvPr id="12" name="Oval 11"/>
          <p:cNvSpPr/>
          <p:nvPr/>
        </p:nvSpPr>
        <p:spPr>
          <a:xfrm>
            <a:off x="9982200" y="1752600"/>
            <a:ext cx="277593"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04800" y="4191000"/>
            <a:ext cx="3581400" cy="1077218"/>
          </a:xfrm>
          <a:prstGeom prst="rect">
            <a:avLst/>
          </a:prstGeom>
          <a:noFill/>
        </p:spPr>
        <p:txBody>
          <a:bodyPr wrap="square" lIns="91440" tIns="45720" rIns="91440" bIns="45720">
            <a:spAutoFit/>
          </a:bodyPr>
          <a:lstStyle/>
          <a:p>
            <a:pPr algn="ctr"/>
            <a:r>
              <a:rPr lang="en-US" sz="3200" b="1" dirty="0">
                <a:ln w="17780" cmpd="sng">
                  <a:solidFill>
                    <a:srgbClr val="FFFFFF"/>
                  </a:solidFill>
                  <a:prstDash val="solid"/>
                  <a:miter lim="800000"/>
                </a:ln>
              </a:rPr>
              <a:t>Shoulder to </a:t>
            </a:r>
            <a:br>
              <a:rPr lang="en-US" sz="3200" b="1" dirty="0">
                <a:ln w="17780" cmpd="sng">
                  <a:solidFill>
                    <a:srgbClr val="FFFFFF"/>
                  </a:solidFill>
                  <a:prstDash val="solid"/>
                  <a:miter lim="800000"/>
                </a:ln>
              </a:rPr>
            </a:br>
            <a:r>
              <a:rPr lang="en-US" sz="3200" b="1" dirty="0">
                <a:ln w="17780" cmpd="sng">
                  <a:solidFill>
                    <a:srgbClr val="FFFFFF"/>
                  </a:solidFill>
                  <a:prstDash val="solid"/>
                  <a:miter lim="800000"/>
                </a:ln>
              </a:rPr>
              <a:t>Waist</a:t>
            </a:r>
          </a:p>
        </p:txBody>
      </p:sp>
      <p:sp>
        <p:nvSpPr>
          <p:cNvPr id="15" name="Rectangle 14"/>
          <p:cNvSpPr/>
          <p:nvPr/>
        </p:nvSpPr>
        <p:spPr>
          <a:xfrm>
            <a:off x="990600" y="304800"/>
            <a:ext cx="2449108" cy="584776"/>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In Possession </a:t>
            </a:r>
          </a:p>
        </p:txBody>
      </p:sp>
      <p:sp>
        <p:nvSpPr>
          <p:cNvPr id="2" name="Rectangle 1"/>
          <p:cNvSpPr/>
          <p:nvPr/>
        </p:nvSpPr>
        <p:spPr>
          <a:xfrm>
            <a:off x="304800" y="838200"/>
            <a:ext cx="3733800" cy="1569660"/>
          </a:xfrm>
          <a:prstGeom prst="rect">
            <a:avLst/>
          </a:prstGeom>
        </p:spPr>
        <p:txBody>
          <a:bodyPr wrap="square">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or</a:t>
            </a:r>
            <a:b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b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within 5 yards </a:t>
            </a:r>
            <a:b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b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of a Loose Ball</a:t>
            </a:r>
          </a:p>
        </p:txBody>
      </p:sp>
    </p:spTree>
    <p:extLst>
      <p:ext uri="{BB962C8B-B14F-4D97-AF65-F5344CB8AC3E}">
        <p14:creationId xmlns:p14="http://schemas.microsoft.com/office/powerpoint/2010/main" val="36421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5E-6 2.22222E-6 L 0.00156 0.42222 " pathEditMode="relative" rAng="0" ptsTypes="AA">
                                      <p:cBhvr>
                                        <p:cTn id="12" dur="2000" fill="hold"/>
                                        <p:tgtEl>
                                          <p:spTgt spid="12"/>
                                        </p:tgtEl>
                                        <p:attrNameLst>
                                          <p:attrName>ppt_x</p:attrName>
                                          <p:attrName>ppt_y</p:attrName>
                                        </p:attrNameLst>
                                      </p:cBhvr>
                                      <p:rCtr x="69" y="21111"/>
                                    </p:animMotion>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2" grpId="0" animBg="1"/>
      <p:bldP spid="12" grpId="1" animBg="1"/>
      <p:bldP spid="13" grpId="0"/>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i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09600"/>
            <a:ext cx="4130760" cy="4859292"/>
          </a:xfrm>
          <a:prstGeom prst="rect">
            <a:avLst/>
          </a:prstGeom>
        </p:spPr>
      </p:pic>
      <p:sp>
        <p:nvSpPr>
          <p:cNvPr id="2" name="Rectangle 1"/>
          <p:cNvSpPr/>
          <p:nvPr/>
        </p:nvSpPr>
        <p:spPr>
          <a:xfrm>
            <a:off x="3581400" y="685800"/>
            <a:ext cx="8382000" cy="4524315"/>
          </a:xfrm>
          <a:prstGeom prst="rect">
            <a:avLst/>
          </a:prstGeom>
        </p:spPr>
        <p:txBody>
          <a:bodyPr wrap="square">
            <a:spAutoFit/>
          </a:bodyPr>
          <a:lstStyle/>
          <a:p>
            <a:pPr marL="457200" indent="-457200">
              <a:buFont typeface="Arial" panose="020B0604020202020204" pitchFamily="34" charset="0"/>
              <a:buChar char="•"/>
            </a:pPr>
            <a:r>
              <a:rPr lang="en-US" sz="3200" dirty="0"/>
              <a:t>A legal check causing a player to fall over his own crosse. </a:t>
            </a:r>
            <a:br>
              <a:rPr lang="en-US" sz="3200" dirty="0"/>
            </a:br>
            <a:endParaRPr lang="en-US" sz="3200" dirty="0"/>
          </a:p>
          <a:p>
            <a:pPr marL="457200" indent="-457200">
              <a:buFont typeface="Arial" panose="020B0604020202020204" pitchFamily="34" charset="0"/>
              <a:buChar char="•"/>
            </a:pPr>
            <a:r>
              <a:rPr lang="en-US" sz="3200" dirty="0"/>
              <a:t>Falling over the leg of a stationary defender.</a:t>
            </a:r>
            <a:br>
              <a:rPr lang="en-US" sz="3200" dirty="0"/>
            </a:br>
            <a:endParaRPr lang="en-US" sz="3200" dirty="0"/>
          </a:p>
          <a:p>
            <a:pPr marL="457200" indent="-457200">
              <a:buFont typeface="Arial" panose="020B0604020202020204" pitchFamily="34" charset="0"/>
              <a:buChar char="•"/>
            </a:pPr>
            <a:r>
              <a:rPr lang="en-US" sz="3200" dirty="0"/>
              <a:t>Tripping over player’s own cross.</a:t>
            </a:r>
            <a:br>
              <a:rPr lang="en-US" sz="3200" dirty="0"/>
            </a:br>
            <a:endParaRPr lang="en-US" sz="3200" dirty="0"/>
          </a:p>
          <a:p>
            <a:pPr marL="457200" indent="-457200">
              <a:buFont typeface="Arial" panose="020B0604020202020204" pitchFamily="34" charset="0"/>
              <a:buChar char="•"/>
            </a:pPr>
            <a:r>
              <a:rPr lang="en-US" sz="3200" dirty="0"/>
              <a:t>Trip over the cross of a player attempting to scoop a loose ball.</a:t>
            </a:r>
          </a:p>
        </p:txBody>
      </p:sp>
      <p:sp>
        <p:nvSpPr>
          <p:cNvPr id="3" name="Title 3"/>
          <p:cNvSpPr txBox="1">
            <a:spLocks/>
          </p:cNvSpPr>
          <p:nvPr/>
        </p:nvSpPr>
        <p:spPr>
          <a:xfrm>
            <a:off x="3387697" y="5899255"/>
            <a:ext cx="5680101"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Tripping Exceptions</a:t>
            </a:r>
          </a:p>
        </p:txBody>
      </p:sp>
      <p:sp>
        <p:nvSpPr>
          <p:cNvPr id="4" name="Rectangle 3"/>
          <p:cNvSpPr/>
          <p:nvPr/>
        </p:nvSpPr>
        <p:spPr>
          <a:xfrm>
            <a:off x="5711872" y="6470755"/>
            <a:ext cx="109036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5:8 </a:t>
            </a:r>
          </a:p>
        </p:txBody>
      </p:sp>
      <p:sp>
        <p:nvSpPr>
          <p:cNvPr id="6" name="&quot;No&quot; Symbol 5"/>
          <p:cNvSpPr/>
          <p:nvPr/>
        </p:nvSpPr>
        <p:spPr>
          <a:xfrm>
            <a:off x="457200" y="1600200"/>
            <a:ext cx="2832282" cy="2600928"/>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19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55553" y="5886390"/>
            <a:ext cx="455886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dirty="0">
                <a:ln w="0"/>
                <a:effectLst>
                  <a:outerShdw blurRad="38100" dist="19050" dir="2700000" algn="tl" rotWithShape="0">
                    <a:schemeClr val="dk1">
                      <a:alpha val="40000"/>
                    </a:schemeClr>
                  </a:outerShdw>
                </a:effectLst>
              </a:rPr>
              <a:t>Illegal Body Check</a:t>
            </a:r>
          </a:p>
        </p:txBody>
      </p:sp>
      <p:sp>
        <p:nvSpPr>
          <p:cNvPr id="3" name="Content Placeholder 2"/>
          <p:cNvSpPr txBox="1">
            <a:spLocks/>
          </p:cNvSpPr>
          <p:nvPr/>
        </p:nvSpPr>
        <p:spPr>
          <a:xfrm>
            <a:off x="1676400" y="838200"/>
            <a:ext cx="8584324" cy="3276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900" dirty="0"/>
          </a:p>
        </p:txBody>
      </p:sp>
      <p:sp>
        <p:nvSpPr>
          <p:cNvPr id="4" name="Rectangle 3"/>
          <p:cNvSpPr/>
          <p:nvPr/>
        </p:nvSpPr>
        <p:spPr>
          <a:xfrm>
            <a:off x="5452685" y="6457890"/>
            <a:ext cx="103175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5:3</a:t>
            </a:r>
          </a:p>
        </p:txBody>
      </p:sp>
      <p:sp>
        <p:nvSpPr>
          <p:cNvPr id="6" name="Rectangle 5"/>
          <p:cNvSpPr/>
          <p:nvPr/>
        </p:nvSpPr>
        <p:spPr>
          <a:xfrm>
            <a:off x="304800" y="228600"/>
            <a:ext cx="7101506" cy="5016758"/>
          </a:xfrm>
          <a:prstGeom prst="rect">
            <a:avLst/>
          </a:prstGeom>
        </p:spPr>
        <p:txBody>
          <a:bodyPr wrap="square">
            <a:spAutoFit/>
          </a:bodyPr>
          <a:lstStyle/>
          <a:p>
            <a:pPr marL="285750" indent="-285750">
              <a:buFont typeface="Arial" panose="020B0604020202020204" pitchFamily="34" charset="0"/>
              <a:buChar char="•"/>
            </a:pPr>
            <a:r>
              <a:rPr lang="en-US" sz="3200" dirty="0"/>
              <a:t>NOT within 5 yards of loose ball.</a:t>
            </a:r>
            <a:br>
              <a:rPr lang="en-US" sz="3200" dirty="0"/>
            </a:br>
            <a:endParaRPr lang="en-US" sz="2400" dirty="0"/>
          </a:p>
          <a:p>
            <a:pPr marL="285750" indent="-285750">
              <a:buFont typeface="Arial" panose="020B0604020202020204" pitchFamily="34" charset="0"/>
              <a:buChar char="•"/>
            </a:pPr>
            <a:r>
              <a:rPr lang="en-US" sz="3200" dirty="0"/>
              <a:t>From behind, below the waist, or above the shoulders. </a:t>
            </a:r>
          </a:p>
          <a:p>
            <a:endParaRPr lang="en-US" sz="2400" dirty="0"/>
          </a:p>
          <a:p>
            <a:pPr marL="285750" indent="-285750">
              <a:buFont typeface="Arial" panose="020B0604020202020204" pitchFamily="34" charset="0"/>
              <a:buChar char="•"/>
            </a:pPr>
            <a:r>
              <a:rPr lang="en-US" sz="3200" dirty="0"/>
              <a:t>Only one hand on crosse.</a:t>
            </a:r>
            <a:br>
              <a:rPr lang="en-US" sz="3200" dirty="0"/>
            </a:br>
            <a:endParaRPr lang="en-US" sz="2400" dirty="0"/>
          </a:p>
          <a:p>
            <a:pPr marL="285750" indent="-285750">
              <a:buFont typeface="Arial" panose="020B0604020202020204" pitchFamily="34" charset="0"/>
              <a:buChar char="•"/>
            </a:pPr>
            <a:r>
              <a:rPr lang="en-US" sz="3200" dirty="0"/>
              <a:t>Avoidable or late.</a:t>
            </a:r>
            <a:br>
              <a:rPr lang="en-US" sz="3200" dirty="0"/>
            </a:br>
            <a:endParaRPr lang="en-US" sz="2400" dirty="0"/>
          </a:p>
          <a:p>
            <a:pPr marL="285750" indent="-285750">
              <a:buFont typeface="Arial" panose="020B0604020202020204" pitchFamily="34" charset="0"/>
              <a:buChar char="•"/>
            </a:pPr>
            <a:r>
              <a:rPr lang="en-US" sz="3200" dirty="0"/>
              <a:t>Opponent has any part of his body other than his feet on ground.</a:t>
            </a:r>
            <a:endParaRPr lang="en-US" sz="24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1930" y="76200"/>
            <a:ext cx="4703870" cy="5504267"/>
          </a:xfrm>
          <a:prstGeom prst="rect">
            <a:avLst/>
          </a:prstGeom>
        </p:spPr>
      </p:pic>
    </p:spTree>
    <p:extLst>
      <p:ext uri="{BB962C8B-B14F-4D97-AF65-F5344CB8AC3E}">
        <p14:creationId xmlns:p14="http://schemas.microsoft.com/office/powerpoint/2010/main" val="3587031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late and high.mp4">
            <a:hlinkClick r:id="" action="ppaction://media"/>
            <a:extLst>
              <a:ext uri="{FF2B5EF4-FFF2-40B4-BE49-F238E27FC236}">
                <a16:creationId xmlns="" xmlns:a16="http://schemas.microsoft.com/office/drawing/2014/main" id="{25BA58D3-D367-0142-95B6-CA092656E7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84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90800" y="5924580"/>
            <a:ext cx="73152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n w="0"/>
                <a:effectLst>
                  <a:outerShdw blurRad="38100" dist="19050" dir="2700000" algn="tl" rotWithShape="0">
                    <a:schemeClr val="dk1">
                      <a:alpha val="40000"/>
                    </a:schemeClr>
                  </a:outerShdw>
                </a:effectLst>
              </a:rPr>
              <a:t>Checks Involving the Head &amp; Neck</a:t>
            </a:r>
          </a:p>
        </p:txBody>
      </p:sp>
      <p:sp>
        <p:nvSpPr>
          <p:cNvPr id="3" name="Content Placeholder 2"/>
          <p:cNvSpPr txBox="1">
            <a:spLocks/>
          </p:cNvSpPr>
          <p:nvPr/>
        </p:nvSpPr>
        <p:spPr>
          <a:xfrm>
            <a:off x="152400" y="228600"/>
            <a:ext cx="6781800" cy="33909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Player shall not initiate an excessive, violent or uncontrolled slash to the head/neck.</a:t>
            </a:r>
          </a:p>
          <a:p>
            <a:pPr marL="0" indent="0">
              <a:buNone/>
            </a:pPr>
            <a:endParaRPr lang="en-US" sz="1200" dirty="0"/>
          </a:p>
          <a:p>
            <a:pPr marL="0" indent="0">
              <a:buNone/>
            </a:pPr>
            <a:r>
              <a:rPr lang="en-US" sz="2800" dirty="0"/>
              <a:t>Can be called on          or </a:t>
            </a:r>
          </a:p>
          <a:p>
            <a:pPr marL="0" indent="0">
              <a:buNone/>
            </a:pPr>
            <a:endParaRPr lang="en-US" sz="2400" b="1" dirty="0">
              <a:solidFill>
                <a:srgbClr val="C00000"/>
              </a:solidFill>
            </a:endParaRPr>
          </a:p>
          <a:p>
            <a:pPr marL="0" indent="0" algn="ctr">
              <a:buNone/>
            </a:pPr>
            <a:r>
              <a:rPr lang="en-US" sz="2800" b="1" dirty="0">
                <a:solidFill>
                  <a:srgbClr val="C00000"/>
                </a:solidFill>
              </a:rPr>
              <a:t/>
            </a:r>
            <a:br>
              <a:rPr lang="en-US" sz="2800" b="1" dirty="0">
                <a:solidFill>
                  <a:srgbClr val="C00000"/>
                </a:solidFill>
              </a:rPr>
            </a:br>
            <a:endParaRPr lang="en-US" sz="1800" b="1" dirty="0"/>
          </a:p>
        </p:txBody>
      </p:sp>
      <p:sp>
        <p:nvSpPr>
          <p:cNvPr id="4" name="Rectangle 3"/>
          <p:cNvSpPr/>
          <p:nvPr/>
        </p:nvSpPr>
        <p:spPr>
          <a:xfrm>
            <a:off x="5732072" y="6457890"/>
            <a:ext cx="1032655"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5:4</a:t>
            </a:r>
          </a:p>
        </p:txBody>
      </p:sp>
      <p:sp>
        <p:nvSpPr>
          <p:cNvPr id="5" name="Oval 4"/>
          <p:cNvSpPr/>
          <p:nvPr/>
        </p:nvSpPr>
        <p:spPr>
          <a:xfrm>
            <a:off x="2743200" y="1333500"/>
            <a:ext cx="533400" cy="571500"/>
          </a:xfrm>
          <a:prstGeom prst="ellipse">
            <a:avLst/>
          </a:prstGeom>
          <a:solidFill>
            <a:schemeClr val="tx2">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 name="Oval 7"/>
          <p:cNvSpPr/>
          <p:nvPr/>
        </p:nvSpPr>
        <p:spPr>
          <a:xfrm>
            <a:off x="3886200" y="1333500"/>
            <a:ext cx="533400" cy="571500"/>
          </a:xfrm>
          <a:prstGeom prst="ellipse">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11" name="Rectangle 10"/>
          <p:cNvSpPr/>
          <p:nvPr/>
        </p:nvSpPr>
        <p:spPr>
          <a:xfrm>
            <a:off x="2133600" y="4114800"/>
            <a:ext cx="3276600" cy="707886"/>
          </a:xfrm>
          <a:prstGeom prst="rect">
            <a:avLst/>
          </a:prstGeom>
        </p:spPr>
        <p:txBody>
          <a:bodyPr wrap="square">
            <a:spAutoFit/>
          </a:bodyPr>
          <a:lstStyle/>
          <a:p>
            <a:pPr algn="ctr"/>
            <a:r>
              <a:rPr lang="en-US" sz="4000" b="1" spc="50" dirty="0">
                <a:ln w="11430"/>
                <a:solidFill>
                  <a:srgbClr val="FF0000"/>
                </a:solidFill>
                <a:effectLst>
                  <a:outerShdw blurRad="76200" dist="50800" dir="5400000" algn="tl" rotWithShape="0">
                    <a:srgbClr val="000000">
                      <a:alpha val="65000"/>
                    </a:srgbClr>
                  </a:outerShdw>
                </a:effectLst>
              </a:rPr>
              <a:t>2-3 Minute</a:t>
            </a:r>
            <a:endParaRPr lang="en-US" sz="4000" dirty="0">
              <a:solidFill>
                <a:srgbClr val="FF000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0" y="103935"/>
            <a:ext cx="5000465" cy="5534865"/>
          </a:xfrm>
          <a:prstGeom prst="rect">
            <a:avLst/>
          </a:prstGeom>
        </p:spPr>
      </p:pic>
      <p:sp>
        <p:nvSpPr>
          <p:cNvPr id="13" name="Rectangle 12"/>
          <p:cNvSpPr/>
          <p:nvPr/>
        </p:nvSpPr>
        <p:spPr>
          <a:xfrm>
            <a:off x="2514600" y="4800600"/>
            <a:ext cx="2623440" cy="707886"/>
          </a:xfrm>
          <a:prstGeom prst="rect">
            <a:avLst/>
          </a:prstGeom>
        </p:spPr>
        <p:txBody>
          <a:bodyPr wrap="square">
            <a:spAutoFit/>
          </a:bodyPr>
          <a:lstStyle/>
          <a:p>
            <a:pPr algn="ctr"/>
            <a:r>
              <a:rPr lang="en-US" sz="4000" b="1" spc="50" dirty="0">
                <a:ln w="11430"/>
                <a:solidFill>
                  <a:srgbClr val="FF0000"/>
                </a:solidFill>
                <a:effectLst>
                  <a:outerShdw blurRad="76200" dist="50800" dir="5400000" algn="tl" rotWithShape="0">
                    <a:srgbClr val="000000">
                      <a:alpha val="65000"/>
                    </a:srgbClr>
                  </a:outerShdw>
                </a:effectLst>
              </a:rPr>
              <a:t>Ejection</a:t>
            </a:r>
            <a:endParaRPr lang="en-US" sz="4000" dirty="0">
              <a:solidFill>
                <a:srgbClr val="FF0000"/>
              </a:solidFill>
            </a:endParaRPr>
          </a:p>
        </p:txBody>
      </p:sp>
      <p:pic>
        <p:nvPicPr>
          <p:cNvPr id="14" name="Picture 13" descr="unnecessary-roughnes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743200"/>
            <a:ext cx="2743200" cy="3358777"/>
          </a:xfrm>
          <a:prstGeom prst="rect">
            <a:avLst/>
          </a:prstGeom>
        </p:spPr>
      </p:pic>
      <p:pic>
        <p:nvPicPr>
          <p:cNvPr id="15" name="Picture 14" descr="non-releasab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1447800"/>
            <a:ext cx="2286000" cy="4454927"/>
          </a:xfrm>
          <a:prstGeom prst="rect">
            <a:avLst/>
          </a:prstGeom>
        </p:spPr>
      </p:pic>
    </p:spTree>
    <p:extLst>
      <p:ext uri="{BB962C8B-B14F-4D97-AF65-F5344CB8AC3E}">
        <p14:creationId xmlns:p14="http://schemas.microsoft.com/office/powerpoint/2010/main" val="55293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ATCH LISTEN ► Helmet to helmet knockout hit!  INTENTIONAL or NOT.mp4">
            <a:hlinkClick r:id="" action="ppaction://media"/>
            <a:extLst>
              <a:ext uri="{FF2B5EF4-FFF2-40B4-BE49-F238E27FC236}">
                <a16:creationId xmlns="" xmlns:a16="http://schemas.microsoft.com/office/drawing/2014/main" id="{61FAFE54-15E3-974A-B4B5-C85BDA9209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201525" cy="6858000"/>
          </a:xfrm>
          <a:prstGeom prst="rect">
            <a:avLst/>
          </a:prstGeom>
        </p:spPr>
      </p:pic>
    </p:spTree>
    <p:extLst>
      <p:ext uri="{BB962C8B-B14F-4D97-AF65-F5344CB8AC3E}">
        <p14:creationId xmlns:p14="http://schemas.microsoft.com/office/powerpoint/2010/main" val="120127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133600" y="5891944"/>
            <a:ext cx="8458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Checking a Defenseless Player</a:t>
            </a:r>
          </a:p>
        </p:txBody>
      </p:sp>
      <p:sp>
        <p:nvSpPr>
          <p:cNvPr id="11" name="Content Placeholder 2"/>
          <p:cNvSpPr txBox="1">
            <a:spLocks/>
          </p:cNvSpPr>
          <p:nvPr/>
        </p:nvSpPr>
        <p:spPr>
          <a:xfrm>
            <a:off x="228600" y="0"/>
            <a:ext cx="6019800" cy="33613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a:t>May not body-check:</a:t>
            </a:r>
          </a:p>
          <a:p>
            <a:endParaRPr lang="en-US" sz="900" dirty="0"/>
          </a:p>
          <a:p>
            <a:r>
              <a:rPr lang="en-US" sz="2800" dirty="0"/>
              <a:t>from the blind side.</a:t>
            </a:r>
          </a:p>
          <a:p>
            <a:r>
              <a:rPr lang="en-US" sz="2800" dirty="0"/>
              <a:t>a player with head down playing a loose ball.</a:t>
            </a:r>
          </a:p>
          <a:p>
            <a:r>
              <a:rPr lang="en-US" sz="2800" dirty="0"/>
              <a:t>a player receiving buddy pass.</a:t>
            </a:r>
          </a:p>
          <a:p>
            <a:pPr marL="0" indent="0">
              <a:buNone/>
            </a:pPr>
            <a:endParaRPr lang="en-US" sz="3600" dirty="0"/>
          </a:p>
          <a:p>
            <a:pPr algn="r"/>
            <a:endParaRPr lang="en-US" sz="4000"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91074"/>
            <a:ext cx="5486400" cy="5521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p:cNvSpPr/>
          <p:nvPr/>
        </p:nvSpPr>
        <p:spPr>
          <a:xfrm>
            <a:off x="5355698" y="6506381"/>
            <a:ext cx="1241045" cy="400110"/>
          </a:xfrm>
          <a:prstGeom prst="rect">
            <a:avLst/>
          </a:prstGeom>
        </p:spPr>
        <p:txBody>
          <a:bodyPr wrap="none">
            <a:spAutoFit/>
          </a:bodyPr>
          <a:lstStyle/>
          <a:p>
            <a:pPr algn="r"/>
            <a:r>
              <a:rPr lang="en-US" sz="2000" dirty="0">
                <a:ln w="0"/>
                <a:effectLst>
                  <a:outerShdw blurRad="38100" dist="19050" dir="2700000" algn="tl" rotWithShape="0">
                    <a:schemeClr val="dk1">
                      <a:alpha val="40000"/>
                    </a:schemeClr>
                  </a:outerShdw>
                </a:effectLst>
              </a:rPr>
              <a:t>Rule 5:4-5</a:t>
            </a:r>
          </a:p>
        </p:txBody>
      </p:sp>
      <p:sp>
        <p:nvSpPr>
          <p:cNvPr id="16" name="Rectangle 15"/>
          <p:cNvSpPr/>
          <p:nvPr/>
        </p:nvSpPr>
        <p:spPr>
          <a:xfrm>
            <a:off x="2362200" y="4191000"/>
            <a:ext cx="2596284" cy="707886"/>
          </a:xfrm>
          <a:prstGeom prst="rect">
            <a:avLst/>
          </a:prstGeom>
        </p:spPr>
        <p:txBody>
          <a:bodyPr wrap="none">
            <a:spAutoFit/>
          </a:bodyPr>
          <a:lstStyle/>
          <a:p>
            <a:r>
              <a:rPr lang="en-US" sz="4000" b="1" spc="50" dirty="0">
                <a:ln w="11430"/>
                <a:solidFill>
                  <a:srgbClr val="FF0000"/>
                </a:solidFill>
                <a:effectLst>
                  <a:outerShdw blurRad="76200" dist="50800" dir="5400000" algn="tl" rotWithShape="0">
                    <a:srgbClr val="000000">
                      <a:alpha val="65000"/>
                    </a:srgbClr>
                  </a:outerShdw>
                </a:effectLst>
              </a:rPr>
              <a:t>2-3 Minute </a:t>
            </a:r>
            <a:endParaRPr lang="en-US" sz="4000" dirty="0">
              <a:solidFill>
                <a:srgbClr val="FF0000"/>
              </a:solidFill>
            </a:endParaRPr>
          </a:p>
        </p:txBody>
      </p:sp>
      <p:pic>
        <p:nvPicPr>
          <p:cNvPr id="18" name="Picture 17" descr="non-releasab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1844410"/>
            <a:ext cx="2057400" cy="4009434"/>
          </a:xfrm>
          <a:prstGeom prst="rect">
            <a:avLst/>
          </a:prstGeom>
        </p:spPr>
      </p:pic>
      <p:pic>
        <p:nvPicPr>
          <p:cNvPr id="19" name="Picture 18" descr="unnecessary-roughnes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2743200"/>
            <a:ext cx="2743200" cy="3358777"/>
          </a:xfrm>
          <a:prstGeom prst="rect">
            <a:avLst/>
          </a:prstGeom>
        </p:spPr>
      </p:pic>
      <p:sp>
        <p:nvSpPr>
          <p:cNvPr id="20" name="Rectangle 19"/>
          <p:cNvSpPr/>
          <p:nvPr/>
        </p:nvSpPr>
        <p:spPr>
          <a:xfrm>
            <a:off x="2514600" y="4800600"/>
            <a:ext cx="2623440" cy="707886"/>
          </a:xfrm>
          <a:prstGeom prst="rect">
            <a:avLst/>
          </a:prstGeom>
        </p:spPr>
        <p:txBody>
          <a:bodyPr wrap="square">
            <a:spAutoFit/>
          </a:bodyPr>
          <a:lstStyle/>
          <a:p>
            <a:pPr algn="ctr"/>
            <a:r>
              <a:rPr lang="en-US" sz="4000" b="1" spc="50" dirty="0">
                <a:ln w="11430"/>
                <a:solidFill>
                  <a:srgbClr val="FF0000"/>
                </a:solidFill>
                <a:effectLst>
                  <a:outerShdw blurRad="76200" dist="50800" dir="5400000" algn="tl" rotWithShape="0">
                    <a:srgbClr val="000000">
                      <a:alpha val="65000"/>
                    </a:srgbClr>
                  </a:outerShdw>
                </a:effectLst>
              </a:rPr>
              <a:t>Ejection</a:t>
            </a:r>
            <a:endParaRPr lang="en-US" sz="4000" dirty="0">
              <a:solidFill>
                <a:srgbClr val="FF0000"/>
              </a:solidFill>
            </a:endParaRPr>
          </a:p>
        </p:txBody>
      </p:sp>
    </p:spTree>
    <p:extLst>
      <p:ext uri="{BB962C8B-B14F-4D97-AF65-F5344CB8AC3E}">
        <p14:creationId xmlns:p14="http://schemas.microsoft.com/office/powerpoint/2010/main" val="3024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blindside.mp4">
            <a:hlinkClick r:id="" action="ppaction://media"/>
            <a:extLst>
              <a:ext uri="{FF2B5EF4-FFF2-40B4-BE49-F238E27FC236}">
                <a16:creationId xmlns="" xmlns:a16="http://schemas.microsoft.com/office/drawing/2014/main" id="{8773A4BA-2109-3D46-A481-D6187373A5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6903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106881" y="5876334"/>
            <a:ext cx="8458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Targeting</a:t>
            </a:r>
          </a:p>
        </p:txBody>
      </p:sp>
      <p:sp>
        <p:nvSpPr>
          <p:cNvPr id="11" name="Content Placeholder 2"/>
          <p:cNvSpPr txBox="1">
            <a:spLocks/>
          </p:cNvSpPr>
          <p:nvPr/>
        </p:nvSpPr>
        <p:spPr>
          <a:xfrm>
            <a:off x="304800" y="381000"/>
            <a:ext cx="5410200" cy="21336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a:t>May not </a:t>
            </a:r>
            <a:r>
              <a:rPr lang="en-US" sz="4000" i="1" dirty="0"/>
              <a:t>intentionally</a:t>
            </a:r>
            <a:r>
              <a:rPr lang="en-US" sz="4000" dirty="0"/>
              <a:t> target the head &amp; neck or a player in a defenseless position.</a:t>
            </a:r>
            <a:endParaRPr lang="en-US" sz="3600" dirty="0"/>
          </a:p>
          <a:p>
            <a:pPr algn="r"/>
            <a:endParaRPr lang="en-US" sz="4000" dirty="0"/>
          </a:p>
        </p:txBody>
      </p:sp>
      <p:sp>
        <p:nvSpPr>
          <p:cNvPr id="13" name="Rectangle 12"/>
          <p:cNvSpPr/>
          <p:nvPr/>
        </p:nvSpPr>
        <p:spPr>
          <a:xfrm>
            <a:off x="5640382" y="6490758"/>
            <a:ext cx="1241045" cy="400110"/>
          </a:xfrm>
          <a:prstGeom prst="rect">
            <a:avLst/>
          </a:prstGeom>
        </p:spPr>
        <p:txBody>
          <a:bodyPr wrap="none">
            <a:spAutoFit/>
          </a:bodyPr>
          <a:lstStyle/>
          <a:p>
            <a:pPr algn="r"/>
            <a:r>
              <a:rPr lang="en-US" sz="2000" dirty="0">
                <a:ln w="0"/>
                <a:effectLst>
                  <a:outerShdw blurRad="38100" dist="19050" dir="2700000" algn="tl" rotWithShape="0">
                    <a:schemeClr val="dk1">
                      <a:alpha val="40000"/>
                    </a:schemeClr>
                  </a:outerShdw>
                </a:effectLst>
              </a:rPr>
              <a:t>Rule 5:4-5</a:t>
            </a:r>
          </a:p>
        </p:txBody>
      </p:sp>
      <p:sp>
        <p:nvSpPr>
          <p:cNvPr id="16" name="Rectangle 15"/>
          <p:cNvSpPr/>
          <p:nvPr/>
        </p:nvSpPr>
        <p:spPr>
          <a:xfrm>
            <a:off x="2362200" y="3429000"/>
            <a:ext cx="2289538" cy="707886"/>
          </a:xfrm>
          <a:prstGeom prst="rect">
            <a:avLst/>
          </a:prstGeom>
        </p:spPr>
        <p:txBody>
          <a:bodyPr wrap="none">
            <a:spAutoFit/>
          </a:bodyPr>
          <a:lstStyle/>
          <a:p>
            <a:r>
              <a:rPr lang="en-US" sz="4000" b="1" spc="50">
                <a:ln w="11430"/>
                <a:solidFill>
                  <a:srgbClr val="FF0000"/>
                </a:solidFill>
                <a:effectLst>
                  <a:outerShdw blurRad="76200" dist="50800" dir="5400000" algn="tl" rotWithShape="0">
                    <a:srgbClr val="000000">
                      <a:alpha val="65000"/>
                    </a:srgbClr>
                  </a:outerShdw>
                </a:effectLst>
              </a:rPr>
              <a:t>3 Minute </a:t>
            </a:r>
            <a:endParaRPr lang="en-US" sz="4000" dirty="0">
              <a:solidFill>
                <a:srgbClr val="FF0000"/>
              </a:solidFill>
            </a:endParaRPr>
          </a:p>
        </p:txBody>
      </p:sp>
      <p:pic>
        <p:nvPicPr>
          <p:cNvPr id="18" name="Picture 17" descr="non-releasab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1828800"/>
            <a:ext cx="2057400" cy="4009434"/>
          </a:xfrm>
          <a:prstGeom prst="rect">
            <a:avLst/>
          </a:prstGeom>
        </p:spPr>
      </p:pic>
      <p:pic>
        <p:nvPicPr>
          <p:cNvPr id="19" name="Picture 18" descr="unnecessary-roughnes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743200"/>
            <a:ext cx="2743200" cy="3358777"/>
          </a:xfrm>
          <a:prstGeom prst="rect">
            <a:avLst/>
          </a:prstGeom>
        </p:spPr>
      </p:pic>
      <p:sp>
        <p:nvSpPr>
          <p:cNvPr id="20" name="Rectangle 19"/>
          <p:cNvSpPr/>
          <p:nvPr/>
        </p:nvSpPr>
        <p:spPr>
          <a:xfrm>
            <a:off x="2133600" y="4038600"/>
            <a:ext cx="2623440" cy="707886"/>
          </a:xfrm>
          <a:prstGeom prst="rect">
            <a:avLst/>
          </a:prstGeom>
        </p:spPr>
        <p:txBody>
          <a:bodyPr wrap="square">
            <a:spAutoFit/>
          </a:bodyPr>
          <a:lstStyle/>
          <a:p>
            <a:pPr algn="ctr"/>
            <a:r>
              <a:rPr lang="en-US" sz="4000" b="1" spc="50" dirty="0">
                <a:ln w="11430"/>
                <a:solidFill>
                  <a:srgbClr val="FF0000"/>
                </a:solidFill>
                <a:effectLst>
                  <a:outerShdw blurRad="76200" dist="50800" dir="5400000" algn="tl" rotWithShape="0">
                    <a:srgbClr val="000000">
                      <a:alpha val="65000"/>
                    </a:srgbClr>
                  </a:outerShdw>
                </a:effectLst>
              </a:rPr>
              <a:t>Ejection</a:t>
            </a:r>
            <a:endParaRPr lang="en-US" sz="4000" dirty="0">
              <a:solidFill>
                <a:srgbClr val="FF0000"/>
              </a:solidFill>
            </a:endParaRPr>
          </a:p>
        </p:txBody>
      </p:sp>
      <p:pic>
        <p:nvPicPr>
          <p:cNvPr id="2" name="Picture 1">
            <a:extLst>
              <a:ext uri="{FF2B5EF4-FFF2-40B4-BE49-F238E27FC236}">
                <a16:creationId xmlns="" xmlns:a16="http://schemas.microsoft.com/office/drawing/2014/main" id="{8BA9E07F-345A-5B45-AB70-B2FCCB2B67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60905" y="76200"/>
            <a:ext cx="5854895" cy="5490148"/>
          </a:xfrm>
          <a:prstGeom prst="rect">
            <a:avLst/>
          </a:prstGeom>
          <a:ln>
            <a:solidFill>
              <a:schemeClr val="tx1"/>
            </a:solidFill>
          </a:ln>
        </p:spPr>
      </p:pic>
    </p:spTree>
    <p:extLst>
      <p:ext uri="{BB962C8B-B14F-4D97-AF65-F5344CB8AC3E}">
        <p14:creationId xmlns:p14="http://schemas.microsoft.com/office/powerpoint/2010/main" val="15234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argeting.mp4">
            <a:hlinkClick r:id="" action="ppaction://media"/>
            <a:extLst>
              <a:ext uri="{FF2B5EF4-FFF2-40B4-BE49-F238E27FC236}">
                <a16:creationId xmlns="" xmlns:a16="http://schemas.microsoft.com/office/drawing/2014/main" id="{7F708C7C-FDBB-C441-8147-D7CE633FF3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57" y="0"/>
            <a:ext cx="12192000" cy="6858000"/>
          </a:xfrm>
          <a:prstGeom prst="rect">
            <a:avLst/>
          </a:prstGeom>
        </p:spPr>
      </p:pic>
    </p:spTree>
    <p:extLst>
      <p:ext uri="{BB962C8B-B14F-4D97-AF65-F5344CB8AC3E}">
        <p14:creationId xmlns:p14="http://schemas.microsoft.com/office/powerpoint/2010/main" val="48343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304800"/>
            <a:ext cx="5334000" cy="541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Excessively violent holding and pushing.</a:t>
            </a:r>
            <a:br>
              <a:rPr lang="en-US" sz="2800" dirty="0"/>
            </a:br>
            <a:endParaRPr lang="en-US" sz="1400" dirty="0"/>
          </a:p>
          <a:p>
            <a:r>
              <a:rPr lang="en-US" sz="2800" dirty="0"/>
              <a:t>Avoidable or late.</a:t>
            </a:r>
            <a:br>
              <a:rPr lang="en-US" sz="2800" dirty="0"/>
            </a:br>
            <a:endParaRPr lang="en-US" sz="2800" dirty="0"/>
          </a:p>
          <a:p>
            <a:r>
              <a:rPr lang="en-US" sz="2800" dirty="0"/>
              <a:t>Deliberate and excessively violent act with body or crosse. </a:t>
            </a:r>
          </a:p>
          <a:p>
            <a:endParaRPr lang="en-US" sz="1400" dirty="0"/>
          </a:p>
          <a:p>
            <a:r>
              <a:rPr lang="en-US" sz="2800" dirty="0"/>
              <a:t>No punching blows!</a:t>
            </a:r>
            <a:br>
              <a:rPr lang="en-US" sz="2800" dirty="0"/>
            </a:br>
            <a:endParaRPr lang="en-US" sz="1400" dirty="0"/>
          </a:p>
          <a:p>
            <a:r>
              <a:rPr lang="en-US" sz="2800" dirty="0"/>
              <a:t>Deliberate &amp; excessive contact with player setting screen.  </a:t>
            </a:r>
          </a:p>
        </p:txBody>
      </p:sp>
      <p:sp>
        <p:nvSpPr>
          <p:cNvPr id="4" name="Title 3"/>
          <p:cNvSpPr txBox="1">
            <a:spLocks/>
          </p:cNvSpPr>
          <p:nvPr/>
        </p:nvSpPr>
        <p:spPr>
          <a:xfrm>
            <a:off x="3200400" y="5871247"/>
            <a:ext cx="5410200" cy="114300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Unnecessary Roughness</a:t>
            </a:r>
          </a:p>
        </p:txBody>
      </p:sp>
      <p:sp>
        <p:nvSpPr>
          <p:cNvPr id="5" name="Rectangle 4"/>
          <p:cNvSpPr/>
          <p:nvPr/>
        </p:nvSpPr>
        <p:spPr>
          <a:xfrm>
            <a:off x="5486400" y="533400"/>
            <a:ext cx="2888674"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MAY INCLUDE A LEGAL CHECK </a:t>
            </a:r>
          </a:p>
        </p:txBody>
      </p:sp>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0600" y="146409"/>
            <a:ext cx="3415552" cy="5442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5430850" y="6488668"/>
            <a:ext cx="949299" cy="369332"/>
          </a:xfrm>
          <a:prstGeom prst="rect">
            <a:avLst/>
          </a:prstGeom>
        </p:spPr>
        <p:txBody>
          <a:bodyPr wrap="none">
            <a:spAutoFit/>
          </a:bodyPr>
          <a:lstStyle/>
          <a:p>
            <a:r>
              <a:rPr lang="en-US" dirty="0">
                <a:ln w="0"/>
                <a:effectLst>
                  <a:outerShdw blurRad="38100" dist="19050" dir="2700000" algn="tl" rotWithShape="0">
                    <a:schemeClr val="dk1">
                      <a:alpha val="40000"/>
                    </a:schemeClr>
                  </a:outerShdw>
                </a:effectLst>
              </a:rPr>
              <a:t>Rule 5:9</a:t>
            </a:r>
          </a:p>
        </p:txBody>
      </p:sp>
      <p:pic>
        <p:nvPicPr>
          <p:cNvPr id="9" name="Picture 8" descr="unnecessary-roughnes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1600" y="1752600"/>
            <a:ext cx="3241076" cy="3968377"/>
          </a:xfrm>
          <a:prstGeom prst="rect">
            <a:avLst/>
          </a:prstGeom>
        </p:spPr>
      </p:pic>
    </p:spTree>
    <p:extLst>
      <p:ext uri="{BB962C8B-B14F-4D97-AF65-F5344CB8AC3E}">
        <p14:creationId xmlns:p14="http://schemas.microsoft.com/office/powerpoint/2010/main" val="44676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8218" y="6432160"/>
            <a:ext cx="1161746"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4:16</a:t>
            </a:r>
          </a:p>
        </p:txBody>
      </p:sp>
      <p:sp>
        <p:nvSpPr>
          <p:cNvPr id="4" name="Title 1"/>
          <p:cNvSpPr txBox="1">
            <a:spLocks/>
          </p:cNvSpPr>
          <p:nvPr/>
        </p:nvSpPr>
        <p:spPr>
          <a:xfrm>
            <a:off x="3200400" y="5844692"/>
            <a:ext cx="619738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Checking with the Crosse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5250" y="152400"/>
            <a:ext cx="8383110" cy="548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304800" y="304800"/>
            <a:ext cx="3276600" cy="1815882"/>
          </a:xfrm>
          <a:prstGeom prst="rect">
            <a:avLst/>
          </a:prstGeom>
          <a:noFill/>
        </p:spPr>
        <p:txBody>
          <a:bodyPr wrap="square" lIns="91440" tIns="45720" rIns="91440" bIns="45720">
            <a:spAutoFit/>
          </a:bodyPr>
          <a:lstStyle/>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Within 5 yards of the ball, in possession, in flight or loose.</a:t>
            </a:r>
          </a:p>
        </p:txBody>
      </p:sp>
      <p:sp>
        <p:nvSpPr>
          <p:cNvPr id="7" name="Rectangle 6"/>
          <p:cNvSpPr/>
          <p:nvPr/>
        </p:nvSpPr>
        <p:spPr>
          <a:xfrm>
            <a:off x="152400" y="2362200"/>
            <a:ext cx="3505200" cy="954107"/>
          </a:xfrm>
          <a:prstGeom prst="rect">
            <a:avLst/>
          </a:prstGeom>
          <a:noFill/>
        </p:spPr>
        <p:txBody>
          <a:bodyPr wrap="square" lIns="91440" tIns="45720" rIns="91440" bIns="45720">
            <a:spAutoFit/>
          </a:bodyPr>
          <a:lstStyle/>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In an attempt to dislodge the ball</a:t>
            </a:r>
          </a:p>
        </p:txBody>
      </p:sp>
      <p:sp>
        <p:nvSpPr>
          <p:cNvPr id="8" name="Rectangle 7"/>
          <p:cNvSpPr/>
          <p:nvPr/>
        </p:nvSpPr>
        <p:spPr>
          <a:xfrm>
            <a:off x="228600" y="3657600"/>
            <a:ext cx="3200400" cy="1384995"/>
          </a:xfrm>
          <a:prstGeom prst="rect">
            <a:avLst/>
          </a:prstGeom>
          <a:noFill/>
        </p:spPr>
        <p:txBody>
          <a:bodyPr wrap="square" lIns="91440" tIns="45720" rIns="91440" bIns="45720">
            <a:spAutoFit/>
          </a:bodyPr>
          <a:lstStyle/>
          <a:p>
            <a:pPr algn="ctr"/>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Gloved hand touching the crosse is part of the crosse.</a:t>
            </a:r>
          </a:p>
        </p:txBody>
      </p:sp>
    </p:spTree>
    <p:extLst>
      <p:ext uri="{BB962C8B-B14F-4D97-AF65-F5344CB8AC3E}">
        <p14:creationId xmlns:p14="http://schemas.microsoft.com/office/powerpoint/2010/main" val="42724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fogo crushed.mp4">
            <a:hlinkClick r:id="" action="ppaction://media"/>
            <a:extLst>
              <a:ext uri="{FF2B5EF4-FFF2-40B4-BE49-F238E27FC236}">
                <a16:creationId xmlns="" xmlns:a16="http://schemas.microsoft.com/office/drawing/2014/main" id="{E79A551E-7B4E-4C48-9804-AB93121C7A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012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5854825"/>
            <a:ext cx="9601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Non-Releasable USC</a:t>
            </a:r>
          </a:p>
        </p:txBody>
      </p:sp>
      <p:sp>
        <p:nvSpPr>
          <p:cNvPr id="3" name="Content Placeholder 2"/>
          <p:cNvSpPr txBox="1">
            <a:spLocks/>
          </p:cNvSpPr>
          <p:nvPr/>
        </p:nvSpPr>
        <p:spPr>
          <a:xfrm>
            <a:off x="152401" y="152879"/>
            <a:ext cx="7010399" cy="540972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Arguing with or maligning the official.</a:t>
            </a:r>
            <a:br>
              <a:rPr lang="en-US" sz="2400" dirty="0"/>
            </a:br>
            <a:endParaRPr lang="en-US" sz="2400" dirty="0"/>
          </a:p>
          <a:p>
            <a:pPr marL="285750"/>
            <a:r>
              <a:rPr lang="en-US" sz="2400" dirty="0"/>
              <a:t>Threatening, profane, or  obscene language or gestures.</a:t>
            </a:r>
            <a:br>
              <a:rPr lang="en-US" sz="2400" dirty="0"/>
            </a:br>
            <a:endParaRPr lang="en-US" sz="2400" dirty="0"/>
          </a:p>
          <a:p>
            <a:pPr marL="285750"/>
            <a:r>
              <a:rPr lang="en-US" sz="2400" dirty="0"/>
              <a:t>Taunting, calling undue attention to oneself.</a:t>
            </a:r>
            <a:br>
              <a:rPr lang="en-US" sz="2400" dirty="0"/>
            </a:br>
            <a:endParaRPr lang="en-US" sz="2400" dirty="0"/>
          </a:p>
          <a:p>
            <a:pPr marL="285750"/>
            <a:r>
              <a:rPr lang="en-US" sz="2400" dirty="0"/>
              <a:t>Any other act considered USC by the officials.</a:t>
            </a:r>
            <a:br>
              <a:rPr lang="en-US" sz="2400" dirty="0"/>
            </a:br>
            <a:endParaRPr lang="en-US" sz="2400" dirty="0"/>
          </a:p>
        </p:txBody>
      </p:sp>
      <p:grpSp>
        <p:nvGrpSpPr>
          <p:cNvPr id="6" name="Group 5"/>
          <p:cNvGrpSpPr/>
          <p:nvPr/>
        </p:nvGrpSpPr>
        <p:grpSpPr>
          <a:xfrm rot="16200000">
            <a:off x="5885578" y="1201022"/>
            <a:ext cx="878044" cy="1219200"/>
            <a:chOff x="7355268" y="1132897"/>
            <a:chExt cx="1191142" cy="3248603"/>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1047" y="1132897"/>
              <a:ext cx="995363" cy="3248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rot="5400000">
              <a:off x="7212701" y="2696728"/>
              <a:ext cx="1476276" cy="1191142"/>
            </a:xfrm>
            <a:prstGeom prst="rect">
              <a:avLst/>
            </a:prstGeom>
            <a:noFill/>
          </p:spPr>
          <p:txBody>
            <a:bodyPr wrap="square" lIns="91440" tIns="45720" rIns="91440" bIns="45720">
              <a:spAutoFit/>
            </a:bodyPr>
            <a:lstStyle/>
            <a:p>
              <a:pPr algn="ctr"/>
              <a:r>
                <a:rPr lang="en-US" sz="4400" b="1" dirty="0">
                  <a:ln w="17780" cmpd="sng">
                    <a:solidFill>
                      <a:srgbClr val="FFFFFF"/>
                    </a:solidFill>
                    <a:prstDash val="solid"/>
                    <a:miter lim="800000"/>
                  </a:ln>
                  <a:solidFill>
                    <a:schemeClr val="bg1"/>
                  </a:solidFill>
                  <a:effectLst>
                    <a:outerShdw blurRad="50800" algn="tl" rotWithShape="0">
                      <a:srgbClr val="000000"/>
                    </a:outerShdw>
                  </a:effectLst>
                </a:rPr>
                <a:t>F</a:t>
              </a:r>
            </a:p>
          </p:txBody>
        </p:sp>
      </p:grpSp>
      <p:sp>
        <p:nvSpPr>
          <p:cNvPr id="9" name="Rectangle 8"/>
          <p:cNvSpPr/>
          <p:nvPr/>
        </p:nvSpPr>
        <p:spPr>
          <a:xfrm>
            <a:off x="5514751" y="6457890"/>
            <a:ext cx="1162498"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5:10</a:t>
            </a:r>
          </a:p>
        </p:txBody>
      </p:sp>
      <p:pic>
        <p:nvPicPr>
          <p:cNvPr id="10" name="Picture 9" descr="us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00400"/>
            <a:ext cx="4591878" cy="2553798"/>
          </a:xfrm>
          <a:prstGeom prst="rect">
            <a:avLst/>
          </a:prstGeom>
        </p:spPr>
      </p:pic>
      <p:pic>
        <p:nvPicPr>
          <p:cNvPr id="11" name="Picture 10" descr="taunting.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98975" y="76200"/>
            <a:ext cx="4616825" cy="5486400"/>
          </a:xfrm>
          <a:prstGeom prst="rect">
            <a:avLst/>
          </a:prstGeom>
        </p:spPr>
      </p:pic>
      <p:pic>
        <p:nvPicPr>
          <p:cNvPr id="1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15201" y="76200"/>
            <a:ext cx="48006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a:extLst>
              <a:ext uri="{FF2B5EF4-FFF2-40B4-BE49-F238E27FC236}">
                <a16:creationId xmlns="" xmlns:a16="http://schemas.microsoft.com/office/drawing/2014/main" id="{5B212C76-6B2D-3744-85B5-23DF7AE1BB1A}"/>
              </a:ext>
            </a:extLst>
          </p:cNvPr>
          <p:cNvSpPr/>
          <p:nvPr/>
        </p:nvSpPr>
        <p:spPr>
          <a:xfrm>
            <a:off x="3200400" y="4876800"/>
            <a:ext cx="3276600" cy="707886"/>
          </a:xfrm>
          <a:prstGeom prst="rect">
            <a:avLst/>
          </a:prstGeom>
        </p:spPr>
        <p:txBody>
          <a:bodyPr wrap="square">
            <a:spAutoFit/>
          </a:bodyPr>
          <a:lstStyle/>
          <a:p>
            <a:pPr algn="ctr"/>
            <a:r>
              <a:rPr lang="en-US" sz="4000" b="1" spc="50" dirty="0">
                <a:ln w="11430"/>
                <a:solidFill>
                  <a:srgbClr val="C00000"/>
                </a:solidFill>
                <a:effectLst>
                  <a:outerShdw blurRad="76200" dist="50800" dir="5400000" algn="tl" rotWithShape="0">
                    <a:srgbClr val="000000">
                      <a:alpha val="65000"/>
                    </a:srgbClr>
                  </a:outerShdw>
                </a:effectLst>
              </a:rPr>
              <a:t>1-3 Minute</a:t>
            </a:r>
            <a:endParaRPr lang="en-US" sz="4000" dirty="0">
              <a:solidFill>
                <a:srgbClr val="C00000"/>
              </a:solidFill>
            </a:endParaRPr>
          </a:p>
        </p:txBody>
      </p:sp>
      <p:pic>
        <p:nvPicPr>
          <p:cNvPr id="15" name="Picture 14" descr="non-releasable.png">
            <a:extLst>
              <a:ext uri="{FF2B5EF4-FFF2-40B4-BE49-F238E27FC236}">
                <a16:creationId xmlns="" xmlns:a16="http://schemas.microsoft.com/office/drawing/2014/main" id="{5B6B37AF-8AE2-364D-8C56-D28B30FA6F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91200" y="2286002"/>
            <a:ext cx="1792649" cy="3493492"/>
          </a:xfrm>
          <a:prstGeom prst="rect">
            <a:avLst/>
          </a:prstGeom>
        </p:spPr>
      </p:pic>
    </p:spTree>
    <p:extLst>
      <p:ext uri="{BB962C8B-B14F-4D97-AF65-F5344CB8AC3E}">
        <p14:creationId xmlns:p14="http://schemas.microsoft.com/office/powerpoint/2010/main" val="40847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7D2653C-E4CC-824A-884D-60A0373D5D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94" y="-152400"/>
            <a:ext cx="12165106" cy="5815679"/>
          </a:xfrm>
          <a:prstGeom prst="rect">
            <a:avLst/>
          </a:prstGeom>
          <a:solidFill>
            <a:srgbClr val="FFFFFF"/>
          </a:solidFill>
          <a:ln w="127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3" name="Title 1">
            <a:extLst>
              <a:ext uri="{FF2B5EF4-FFF2-40B4-BE49-F238E27FC236}">
                <a16:creationId xmlns="" xmlns:a16="http://schemas.microsoft.com/office/drawing/2014/main" id="{E4C385E4-0194-2D46-922E-1C06C91C00ED}"/>
              </a:ext>
            </a:extLst>
          </p:cNvPr>
          <p:cNvSpPr txBox="1">
            <a:spLocks/>
          </p:cNvSpPr>
          <p:nvPr/>
        </p:nvSpPr>
        <p:spPr>
          <a:xfrm>
            <a:off x="2852852" y="5886390"/>
            <a:ext cx="651318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Coach Obstructing Play</a:t>
            </a:r>
          </a:p>
        </p:txBody>
      </p:sp>
      <p:sp>
        <p:nvSpPr>
          <p:cNvPr id="4" name="Rectangle 3">
            <a:extLst>
              <a:ext uri="{FF2B5EF4-FFF2-40B4-BE49-F238E27FC236}">
                <a16:creationId xmlns="" xmlns:a16="http://schemas.microsoft.com/office/drawing/2014/main" id="{48CC16BA-2C36-2B41-BF61-FCA512777D65}"/>
              </a:ext>
            </a:extLst>
          </p:cNvPr>
          <p:cNvSpPr/>
          <p:nvPr/>
        </p:nvSpPr>
        <p:spPr>
          <a:xfrm>
            <a:off x="5334000" y="6477000"/>
            <a:ext cx="1162498"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5:10</a:t>
            </a:r>
          </a:p>
        </p:txBody>
      </p:sp>
      <p:sp>
        <p:nvSpPr>
          <p:cNvPr id="5" name="Rectangle 4">
            <a:extLst>
              <a:ext uri="{FF2B5EF4-FFF2-40B4-BE49-F238E27FC236}">
                <a16:creationId xmlns="" xmlns:a16="http://schemas.microsoft.com/office/drawing/2014/main" id="{B374E084-941C-8A47-B877-402D6A54B2D2}"/>
              </a:ext>
            </a:extLst>
          </p:cNvPr>
          <p:cNvSpPr/>
          <p:nvPr/>
        </p:nvSpPr>
        <p:spPr>
          <a:xfrm>
            <a:off x="0" y="5054025"/>
            <a:ext cx="4953000" cy="584775"/>
          </a:xfrm>
          <a:prstGeom prst="rect">
            <a:avLst/>
          </a:prstGeom>
        </p:spPr>
        <p:txBody>
          <a:bodyPr wrap="square">
            <a:spAutoFit/>
          </a:bodyPr>
          <a:lstStyle/>
          <a:p>
            <a:pPr algn="ctr"/>
            <a:r>
              <a:rPr lang="en-US" sz="3200" b="1" spc="50" dirty="0">
                <a:ln w="11430"/>
                <a:solidFill>
                  <a:srgbClr val="C00000"/>
                </a:solidFill>
                <a:effectLst>
                  <a:outerShdw blurRad="76200" dist="50800" dir="5400000" algn="tl" rotWithShape="0">
                    <a:srgbClr val="000000">
                      <a:alpha val="65000"/>
                    </a:srgbClr>
                  </a:outerShdw>
                </a:effectLst>
              </a:rPr>
              <a:t>1-3 Minute Releasable USC</a:t>
            </a:r>
            <a:endParaRPr lang="en-US" sz="3200" dirty="0">
              <a:solidFill>
                <a:srgbClr val="C00000"/>
              </a:solidFill>
            </a:endParaRPr>
          </a:p>
        </p:txBody>
      </p:sp>
    </p:spTree>
    <p:extLst>
      <p:ext uri="{BB962C8B-B14F-4D97-AF65-F5344CB8AC3E}">
        <p14:creationId xmlns:p14="http://schemas.microsoft.com/office/powerpoint/2010/main" val="1329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3600" y="586243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Releasable USC</a:t>
            </a:r>
          </a:p>
        </p:txBody>
      </p:sp>
      <p:sp>
        <p:nvSpPr>
          <p:cNvPr id="3" name="Rectangle 2"/>
          <p:cNvSpPr/>
          <p:nvPr/>
        </p:nvSpPr>
        <p:spPr>
          <a:xfrm>
            <a:off x="381000" y="533400"/>
            <a:ext cx="5410200" cy="5016758"/>
          </a:xfrm>
          <a:prstGeom prst="rect">
            <a:avLst/>
          </a:prstGeom>
        </p:spPr>
        <p:txBody>
          <a:bodyPr wrap="square">
            <a:spAutoFit/>
          </a:bodyPr>
          <a:lstStyle/>
          <a:p>
            <a:pPr marL="514350" indent="-285750">
              <a:buFont typeface="Arial" panose="020B0604020202020204" pitchFamily="34" charset="0"/>
              <a:buChar char="•"/>
            </a:pPr>
            <a:r>
              <a:rPr lang="en-US" sz="2800" dirty="0"/>
              <a:t>Repeatedly committing same technical foul</a:t>
            </a:r>
            <a:r>
              <a:rPr lang="en-US" sz="2800" dirty="0" smtClean="0"/>
              <a:t>.</a:t>
            </a:r>
          </a:p>
          <a:p>
            <a:pPr marL="971550" lvl="1" indent="-285750">
              <a:buFont typeface="Arial" panose="020B0604020202020204" pitchFamily="34" charset="0"/>
              <a:buChar char="•"/>
            </a:pPr>
            <a:r>
              <a:rPr lang="en-US" sz="2000" dirty="0" smtClean="0"/>
              <a:t>Second time field player in crease playing as goalie</a:t>
            </a:r>
            <a:r>
              <a:rPr lang="en-US" sz="2800" dirty="0"/>
              <a:t/>
            </a:r>
            <a:br>
              <a:rPr lang="en-US" sz="2800" dirty="0"/>
            </a:br>
            <a:endParaRPr lang="en-US" sz="2800" dirty="0"/>
          </a:p>
          <a:p>
            <a:pPr marL="514350" indent="-285750">
              <a:buFont typeface="Arial" panose="020B0604020202020204" pitchFamily="34" charset="0"/>
              <a:buChar char="•"/>
            </a:pPr>
            <a:r>
              <a:rPr lang="en-US" sz="2800" dirty="0"/>
              <a:t>Deliberately failing to return immediately to the field while legally in the game.</a:t>
            </a:r>
            <a:br>
              <a:rPr lang="en-US" sz="2800" dirty="0"/>
            </a:br>
            <a:endParaRPr lang="en-US" sz="2800" dirty="0"/>
          </a:p>
          <a:p>
            <a:pPr marL="514350" indent="-285750">
              <a:buFont typeface="Arial" panose="020B0604020202020204" pitchFamily="34" charset="0"/>
              <a:buChar char="•"/>
            </a:pPr>
            <a:r>
              <a:rPr lang="en-US" sz="2800" dirty="0"/>
              <a:t>Substitute deliberately failing to comply with the rules for entering the field of play. </a:t>
            </a: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3637722"/>
            <a:ext cx="1596657" cy="14925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5479767" y="6473655"/>
            <a:ext cx="1162498"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5:10</a:t>
            </a:r>
          </a:p>
        </p:txBody>
      </p:sp>
      <p:pic>
        <p:nvPicPr>
          <p:cNvPr id="8" name="Picture 7" descr="illegal-procedur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3611" y="-16565"/>
            <a:ext cx="1212611" cy="1915182"/>
          </a:xfrm>
          <a:prstGeom prst="rect">
            <a:avLst/>
          </a:prstGeom>
        </p:spPr>
      </p:pic>
      <p:pic>
        <p:nvPicPr>
          <p:cNvPr id="9" name="Picture 8" descr="illegal-procedure.png">
            <a:extLst>
              <a:ext uri="{FF2B5EF4-FFF2-40B4-BE49-F238E27FC236}">
                <a16:creationId xmlns="" xmlns:a16="http://schemas.microsoft.com/office/drawing/2014/main" id="{0FCEC888-5A2C-D348-9D1F-DB42BFDD87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5600" y="-33130"/>
            <a:ext cx="1212611" cy="1915182"/>
          </a:xfrm>
          <a:prstGeom prst="rect">
            <a:avLst/>
          </a:prstGeom>
        </p:spPr>
      </p:pic>
      <p:pic>
        <p:nvPicPr>
          <p:cNvPr id="10" name="Picture 9" descr="illegal-procedure.png">
            <a:extLst>
              <a:ext uri="{FF2B5EF4-FFF2-40B4-BE49-F238E27FC236}">
                <a16:creationId xmlns="" xmlns:a16="http://schemas.microsoft.com/office/drawing/2014/main" id="{2131C4AB-4450-174E-A903-0D8A28F719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4411" y="-33130"/>
            <a:ext cx="1212611" cy="1915182"/>
          </a:xfrm>
          <a:prstGeom prst="rect">
            <a:avLst/>
          </a:prstGeom>
        </p:spPr>
      </p:pic>
      <p:pic>
        <p:nvPicPr>
          <p:cNvPr id="11" name="Picture 10" descr="usc.png">
            <a:extLst>
              <a:ext uri="{FF2B5EF4-FFF2-40B4-BE49-F238E27FC236}">
                <a16:creationId xmlns="" xmlns:a16="http://schemas.microsoft.com/office/drawing/2014/main" id="{7A628BC6-A947-214A-A4E4-907FEC2063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800" y="1447800"/>
            <a:ext cx="6302554" cy="3505200"/>
          </a:xfrm>
          <a:prstGeom prst="rect">
            <a:avLst/>
          </a:prstGeom>
        </p:spPr>
      </p:pic>
      <p:sp>
        <p:nvSpPr>
          <p:cNvPr id="12" name="Rectangle 11">
            <a:extLst>
              <a:ext uri="{FF2B5EF4-FFF2-40B4-BE49-F238E27FC236}">
                <a16:creationId xmlns="" xmlns:a16="http://schemas.microsoft.com/office/drawing/2014/main" id="{619CE09F-8923-AF40-9B61-48F95E7137C9}"/>
              </a:ext>
            </a:extLst>
          </p:cNvPr>
          <p:cNvSpPr/>
          <p:nvPr/>
        </p:nvSpPr>
        <p:spPr>
          <a:xfrm>
            <a:off x="9906000" y="3810000"/>
            <a:ext cx="2057400" cy="1323439"/>
          </a:xfrm>
          <a:prstGeom prst="rect">
            <a:avLst/>
          </a:prstGeom>
        </p:spPr>
        <p:txBody>
          <a:bodyPr wrap="square">
            <a:spAutoFit/>
          </a:bodyPr>
          <a:lstStyle/>
          <a:p>
            <a:pPr algn="ctr"/>
            <a:r>
              <a:rPr lang="en-US" sz="4000" b="1" spc="50" dirty="0">
                <a:ln w="11430"/>
                <a:solidFill>
                  <a:srgbClr val="C00000"/>
                </a:solidFill>
                <a:effectLst>
                  <a:outerShdw blurRad="76200" dist="50800" dir="5400000" algn="tl" rotWithShape="0">
                    <a:srgbClr val="000000">
                      <a:alpha val="65000"/>
                    </a:srgbClr>
                  </a:outerShdw>
                </a:effectLst>
              </a:rPr>
              <a:t>1-3 Minute</a:t>
            </a:r>
            <a:endParaRPr lang="en-US" sz="4000" dirty="0">
              <a:solidFill>
                <a:srgbClr val="C00000"/>
              </a:solidFill>
            </a:endParaRPr>
          </a:p>
        </p:txBody>
      </p:sp>
    </p:spTree>
    <p:extLst>
      <p:ext uri="{BB962C8B-B14F-4D97-AF65-F5344CB8AC3E}">
        <p14:creationId xmlns:p14="http://schemas.microsoft.com/office/powerpoint/2010/main" val="2865364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667" y="82191"/>
            <a:ext cx="7415133" cy="5556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4114800" y="4267200"/>
            <a:ext cx="914400" cy="914400"/>
          </a:xfrm>
          <a:prstGeom prst="ellipse">
            <a:avLst/>
          </a:prstGeom>
          <a:solidFill>
            <a:srgbClr val="FFFF00">
              <a:alpha val="23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10600" y="3962400"/>
            <a:ext cx="2438400" cy="1323439"/>
          </a:xfrm>
          <a:prstGeom prst="rect">
            <a:avLst/>
          </a:prstGeom>
        </p:spPr>
        <p:txBody>
          <a:bodyPr wrap="square">
            <a:spAutoFit/>
          </a:bodyPr>
          <a:lstStyle/>
          <a:p>
            <a:pPr algn="ctr"/>
            <a:r>
              <a:rPr lang="en-US" sz="4000" b="1" spc="50" dirty="0">
                <a:ln w="11430"/>
                <a:solidFill>
                  <a:srgbClr val="C00000"/>
                </a:solidFill>
                <a:effectLst>
                  <a:outerShdw blurRad="76200" dist="50800" dir="5400000" algn="tl" rotWithShape="0">
                    <a:srgbClr val="000000">
                      <a:alpha val="65000"/>
                    </a:srgbClr>
                  </a:outerShdw>
                </a:effectLst>
              </a:rPr>
              <a:t>1-3 Minute </a:t>
            </a:r>
            <a:endParaRPr lang="en-US" sz="4000" dirty="0">
              <a:solidFill>
                <a:srgbClr val="C00000"/>
              </a:solidFill>
            </a:endParaRPr>
          </a:p>
        </p:txBody>
      </p:sp>
      <p:sp>
        <p:nvSpPr>
          <p:cNvPr id="10" name="Rectangle 9"/>
          <p:cNvSpPr/>
          <p:nvPr/>
        </p:nvSpPr>
        <p:spPr>
          <a:xfrm>
            <a:off x="7580238" y="152400"/>
            <a:ext cx="4648200" cy="1815882"/>
          </a:xfrm>
          <a:prstGeom prst="rect">
            <a:avLst/>
          </a:prstGeom>
        </p:spPr>
        <p:txBody>
          <a:bodyPr wrap="square">
            <a:spAutoFit/>
          </a:bodyPr>
          <a:lstStyle/>
          <a:p>
            <a:r>
              <a:rPr lang="en-US" sz="2800" dirty="0"/>
              <a:t>No player may deliberately grab the ball or opponent’s crosse with open hand or fingers. </a:t>
            </a:r>
          </a:p>
        </p:txBody>
      </p:sp>
      <p:sp>
        <p:nvSpPr>
          <p:cNvPr id="11" name="Title 4"/>
          <p:cNvSpPr txBox="1">
            <a:spLocks/>
          </p:cNvSpPr>
          <p:nvPr/>
        </p:nvSpPr>
        <p:spPr>
          <a:xfrm>
            <a:off x="2057400" y="5861649"/>
            <a:ext cx="7543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Grabbing Ball on Faceoff</a:t>
            </a:r>
          </a:p>
        </p:txBody>
      </p:sp>
      <p:sp>
        <p:nvSpPr>
          <p:cNvPr id="12" name="Rectangle 11"/>
          <p:cNvSpPr/>
          <p:nvPr/>
        </p:nvSpPr>
        <p:spPr>
          <a:xfrm>
            <a:off x="5257800" y="6436456"/>
            <a:ext cx="2149506" cy="400110"/>
          </a:xfrm>
          <a:prstGeom prst="rect">
            <a:avLst/>
          </a:prstGeom>
        </p:spPr>
        <p:txBody>
          <a:bodyPr wrap="square">
            <a:spAutoFit/>
          </a:bodyPr>
          <a:lstStyle/>
          <a:p>
            <a:r>
              <a:rPr lang="en-US" sz="2000" dirty="0">
                <a:ln w="0"/>
                <a:effectLst>
                  <a:outerShdw blurRad="38100" dist="19050" dir="2700000" algn="tl" rotWithShape="0">
                    <a:schemeClr val="dk1">
                      <a:alpha val="40000"/>
                    </a:schemeClr>
                  </a:outerShdw>
                </a:effectLst>
              </a:rPr>
              <a:t>Rule 5:10 -d </a:t>
            </a:r>
          </a:p>
        </p:txBody>
      </p:sp>
      <p:pic>
        <p:nvPicPr>
          <p:cNvPr id="13" name="Picture 12" descr="us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7085" y="1371600"/>
            <a:ext cx="4658411" cy="2590800"/>
          </a:xfrm>
          <a:prstGeom prst="rect">
            <a:avLst/>
          </a:prstGeom>
        </p:spPr>
      </p:pic>
      <p:pic>
        <p:nvPicPr>
          <p:cNvPr id="14" name="Picture 13" descr="non-releasab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44200" y="2594702"/>
            <a:ext cx="1676400" cy="3266947"/>
          </a:xfrm>
          <a:prstGeom prst="rect">
            <a:avLst/>
          </a:prstGeom>
        </p:spPr>
      </p:pic>
    </p:spTree>
    <p:extLst>
      <p:ext uri="{BB962C8B-B14F-4D97-AF65-F5344CB8AC3E}">
        <p14:creationId xmlns:p14="http://schemas.microsoft.com/office/powerpoint/2010/main" val="311869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ceoffsgrab (Cheat).mp4" descr="Faceoffsgrab (Cheat).mp4">
            <a:hlinkClick r:id="" action="ppaction://media"/>
            <a:extLst>
              <a:ext uri="{FF2B5EF4-FFF2-40B4-BE49-F238E27FC236}">
                <a16:creationId xmlns="" xmlns:a16="http://schemas.microsoft.com/office/drawing/2014/main" id="{B4FC3EEA-7059-2043-A8A7-61AC858AB2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29817"/>
            <a:ext cx="7874000" cy="5905500"/>
          </a:xfrm>
          <a:prstGeom prst="rect">
            <a:avLst/>
          </a:prstGeom>
        </p:spPr>
      </p:pic>
    </p:spTree>
    <p:extLst>
      <p:ext uri="{BB962C8B-B14F-4D97-AF65-F5344CB8AC3E}">
        <p14:creationId xmlns:p14="http://schemas.microsoft.com/office/powerpoint/2010/main" val="6649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29356" y="152400"/>
            <a:ext cx="4991243" cy="1815882"/>
          </a:xfrm>
          <a:prstGeom prst="rect">
            <a:avLst/>
          </a:prstGeom>
        </p:spPr>
        <p:txBody>
          <a:bodyPr wrap="square">
            <a:spAutoFit/>
          </a:bodyPr>
          <a:lstStyle/>
          <a:p>
            <a:r>
              <a:rPr lang="en-US" sz="2800" dirty="0"/>
              <a:t>No player may deliberately grab the ball or opponent’s crosse with open hand or fingers on a faceoff.</a:t>
            </a:r>
          </a:p>
        </p:txBody>
      </p:sp>
      <p:sp>
        <p:nvSpPr>
          <p:cNvPr id="5" name="Title 4"/>
          <p:cNvSpPr txBox="1">
            <a:spLocks/>
          </p:cNvSpPr>
          <p:nvPr/>
        </p:nvSpPr>
        <p:spPr>
          <a:xfrm>
            <a:off x="3599791" y="5878426"/>
            <a:ext cx="5029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Holding on Faceoff</a:t>
            </a:r>
          </a:p>
        </p:txBody>
      </p:sp>
      <p:sp>
        <p:nvSpPr>
          <p:cNvPr id="6" name="Rectangle 5"/>
          <p:cNvSpPr/>
          <p:nvPr/>
        </p:nvSpPr>
        <p:spPr>
          <a:xfrm>
            <a:off x="5486399" y="6477990"/>
            <a:ext cx="1311578" cy="369332"/>
          </a:xfrm>
          <a:prstGeom prst="rect">
            <a:avLst/>
          </a:prstGeom>
        </p:spPr>
        <p:txBody>
          <a:bodyPr wrap="none">
            <a:spAutoFit/>
          </a:bodyPr>
          <a:lstStyle/>
          <a:p>
            <a:r>
              <a:rPr lang="en-US" dirty="0">
                <a:ln w="0"/>
                <a:effectLst>
                  <a:outerShdw blurRad="38100" dist="19050" dir="2700000" algn="tl" rotWithShape="0">
                    <a:schemeClr val="dk1">
                      <a:alpha val="40000"/>
                    </a:schemeClr>
                  </a:outerShdw>
                </a:effectLst>
              </a:rPr>
              <a:t>Rule 5:10-d </a:t>
            </a:r>
          </a:p>
        </p:txBody>
      </p:sp>
      <p:pic>
        <p:nvPicPr>
          <p:cNvPr id="7" name="Picture 6" descr="holdf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399"/>
            <a:ext cx="7239000" cy="5424337"/>
          </a:xfrm>
          <a:prstGeom prst="rect">
            <a:avLst/>
          </a:prstGeom>
        </p:spPr>
      </p:pic>
      <p:sp>
        <p:nvSpPr>
          <p:cNvPr id="11" name="Rectangle 10"/>
          <p:cNvSpPr/>
          <p:nvPr/>
        </p:nvSpPr>
        <p:spPr>
          <a:xfrm>
            <a:off x="7696200" y="4343400"/>
            <a:ext cx="3842639" cy="707885"/>
          </a:xfrm>
          <a:prstGeom prst="rect">
            <a:avLst/>
          </a:prstGeom>
        </p:spPr>
        <p:txBody>
          <a:bodyPr wrap="square">
            <a:spAutoFit/>
          </a:bodyPr>
          <a:lstStyle/>
          <a:p>
            <a:pPr algn="ctr"/>
            <a:r>
              <a:rPr lang="en-US" sz="4000" b="1" spc="50" dirty="0">
                <a:ln w="11430"/>
                <a:solidFill>
                  <a:srgbClr val="C00000"/>
                </a:solidFill>
                <a:effectLst>
                  <a:outerShdw blurRad="76200" dist="50800" dir="5400000" algn="tl" rotWithShape="0">
                    <a:srgbClr val="000000">
                      <a:alpha val="65000"/>
                    </a:srgbClr>
                  </a:outerShdw>
                </a:effectLst>
              </a:rPr>
              <a:t>1-3 Minute </a:t>
            </a:r>
            <a:endParaRPr lang="en-US" sz="4000" dirty="0">
              <a:solidFill>
                <a:srgbClr val="C00000"/>
              </a:solidFill>
            </a:endParaRPr>
          </a:p>
        </p:txBody>
      </p:sp>
      <p:pic>
        <p:nvPicPr>
          <p:cNvPr id="13" name="Picture 12" descr="us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400" y="1981200"/>
            <a:ext cx="4267200" cy="2373226"/>
          </a:xfrm>
          <a:prstGeom prst="rect">
            <a:avLst/>
          </a:prstGeom>
        </p:spPr>
      </p:pic>
      <p:pic>
        <p:nvPicPr>
          <p:cNvPr id="15" name="Picture 14" descr="non-releasab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10617" y="2819400"/>
            <a:ext cx="1509983" cy="2942634"/>
          </a:xfrm>
          <a:prstGeom prst="rect">
            <a:avLst/>
          </a:prstGeom>
        </p:spPr>
      </p:pic>
    </p:spTree>
    <p:extLst>
      <p:ext uri="{BB962C8B-B14F-4D97-AF65-F5344CB8AC3E}">
        <p14:creationId xmlns:p14="http://schemas.microsoft.com/office/powerpoint/2010/main" val="3723097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057400" y="5883475"/>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Ejection</a:t>
            </a:r>
          </a:p>
        </p:txBody>
      </p:sp>
      <p:sp>
        <p:nvSpPr>
          <p:cNvPr id="3" name="Content Placeholder 2"/>
          <p:cNvSpPr txBox="1">
            <a:spLocks/>
          </p:cNvSpPr>
          <p:nvPr/>
        </p:nvSpPr>
        <p:spPr>
          <a:xfrm>
            <a:off x="1562100" y="2692568"/>
            <a:ext cx="5638800" cy="426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5" name="Rectangle 4"/>
          <p:cNvSpPr/>
          <p:nvPr/>
        </p:nvSpPr>
        <p:spPr>
          <a:xfrm>
            <a:off x="838200" y="5105400"/>
            <a:ext cx="10610850" cy="523220"/>
          </a:xfrm>
          <a:prstGeom prst="rect">
            <a:avLst/>
          </a:prstGeom>
        </p:spPr>
        <p:txBody>
          <a:bodyPr wrap="square">
            <a:spAutoFit/>
          </a:bodyPr>
          <a:lstStyle/>
          <a:p>
            <a:pPr algn="ctr"/>
            <a:r>
              <a:rPr lang="en-US" sz="2800" b="1" dirty="0">
                <a:solidFill>
                  <a:srgbClr val="C00000"/>
                </a:solidFill>
              </a:rPr>
              <a:t>Must leave premises. If unable, must remain in bench area. </a:t>
            </a:r>
          </a:p>
        </p:txBody>
      </p:sp>
      <p:sp>
        <p:nvSpPr>
          <p:cNvPr id="8" name="Rectangle 7"/>
          <p:cNvSpPr/>
          <p:nvPr/>
        </p:nvSpPr>
        <p:spPr>
          <a:xfrm>
            <a:off x="451550" y="457200"/>
            <a:ext cx="11734799" cy="646331"/>
          </a:xfrm>
          <a:prstGeom prst="rect">
            <a:avLst/>
          </a:prstGeom>
        </p:spPr>
        <p:txBody>
          <a:bodyPr wrap="square">
            <a:spAutoFit/>
          </a:bodyPr>
          <a:lstStyle/>
          <a:p>
            <a:r>
              <a:rPr lang="en-US" sz="3600" dirty="0"/>
              <a:t>Player, substitute, coach or non-player may be ejected for:</a:t>
            </a:r>
          </a:p>
        </p:txBody>
      </p:sp>
      <p:sp>
        <p:nvSpPr>
          <p:cNvPr id="9" name="Rectangle 8"/>
          <p:cNvSpPr/>
          <p:nvPr/>
        </p:nvSpPr>
        <p:spPr>
          <a:xfrm>
            <a:off x="685800" y="1295400"/>
            <a:ext cx="7698971" cy="3416320"/>
          </a:xfrm>
          <a:prstGeom prst="rect">
            <a:avLst/>
          </a:prstGeom>
        </p:spPr>
        <p:txBody>
          <a:bodyPr wrap="square">
            <a:spAutoFit/>
          </a:bodyPr>
          <a:lstStyle/>
          <a:p>
            <a:pPr marL="285750" indent="-285750">
              <a:buFont typeface="Arial" panose="020B0604020202020204" pitchFamily="34" charset="0"/>
              <a:buChar char="•"/>
            </a:pPr>
            <a:r>
              <a:rPr lang="en-US" sz="3200" dirty="0"/>
              <a:t>Striking or attempting to strike anyone.</a:t>
            </a:r>
            <a:br>
              <a:rPr lang="en-US" sz="3200" dirty="0"/>
            </a:br>
            <a:endParaRPr lang="en-US" sz="1400" dirty="0"/>
          </a:p>
          <a:p>
            <a:pPr marL="285750" indent="-285750">
              <a:buFont typeface="Arial" panose="020B0604020202020204" pitchFamily="34" charset="0"/>
              <a:buChar char="•"/>
            </a:pPr>
            <a:r>
              <a:rPr lang="en-US" sz="3200" dirty="0"/>
              <a:t>Leaving bench during a fight.</a:t>
            </a:r>
            <a:br>
              <a:rPr lang="en-US" sz="3200" dirty="0"/>
            </a:br>
            <a:endParaRPr lang="en-US" sz="1400" dirty="0"/>
          </a:p>
          <a:p>
            <a:pPr marL="285750" indent="-285750">
              <a:buFont typeface="Arial" panose="020B0604020202020204" pitchFamily="34" charset="0"/>
              <a:buChar char="•"/>
            </a:pPr>
            <a:r>
              <a:rPr lang="en-US" sz="3200" dirty="0"/>
              <a:t>Tobacco.</a:t>
            </a:r>
            <a:br>
              <a:rPr lang="en-US" sz="3200" dirty="0"/>
            </a:br>
            <a:endParaRPr lang="en-US" sz="1400" dirty="0"/>
          </a:p>
          <a:p>
            <a:pPr marL="285750" indent="-285750">
              <a:buFont typeface="Arial" panose="020B0604020202020204" pitchFamily="34" charset="0"/>
              <a:buChar char="•"/>
            </a:pPr>
            <a:r>
              <a:rPr lang="en-US" sz="3200" dirty="0"/>
              <a:t>Second NR USC.</a:t>
            </a:r>
            <a:br>
              <a:rPr lang="en-US" sz="3200" dirty="0"/>
            </a:br>
            <a:endParaRPr lang="en-US" sz="1400" dirty="0"/>
          </a:p>
          <a:p>
            <a:pPr marL="285750" indent="-285750">
              <a:buFont typeface="Arial" panose="020B0604020202020204" pitchFamily="34" charset="0"/>
              <a:buChar char="•"/>
            </a:pPr>
            <a:r>
              <a:rPr lang="en-US" sz="3200" dirty="0"/>
              <a:t>Flagrant misconduct</a:t>
            </a:r>
          </a:p>
        </p:txBody>
      </p:sp>
      <p:sp>
        <p:nvSpPr>
          <p:cNvPr id="10" name="Rectangle 9"/>
          <p:cNvSpPr/>
          <p:nvPr/>
        </p:nvSpPr>
        <p:spPr>
          <a:xfrm>
            <a:off x="5181600" y="6526814"/>
            <a:ext cx="1981200" cy="373588"/>
          </a:xfrm>
          <a:prstGeom prst="rect">
            <a:avLst/>
          </a:prstGeom>
        </p:spPr>
        <p:txBody>
          <a:bodyPr wrap="square">
            <a:spAutoFit/>
          </a:bodyPr>
          <a:lstStyle/>
          <a:p>
            <a:pPr algn="ctr"/>
            <a:r>
              <a:rPr lang="en-US" dirty="0">
                <a:ln w="0"/>
                <a:effectLst>
                  <a:outerShdw blurRad="38100" dist="19050" dir="2700000" algn="tl" rotWithShape="0">
                    <a:schemeClr val="dk1">
                      <a:alpha val="40000"/>
                    </a:schemeClr>
                  </a:outerShdw>
                </a:effectLst>
              </a:rPr>
              <a:t>Rule 5:12, 7:12</a:t>
            </a:r>
          </a:p>
        </p:txBody>
      </p:sp>
      <p:pic>
        <p:nvPicPr>
          <p:cNvPr id="13" name="Picture 12" descr="non-releasab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9000" y="3089078"/>
            <a:ext cx="1371600" cy="2672956"/>
          </a:xfrm>
          <a:prstGeom prst="rect">
            <a:avLst/>
          </a:prstGeom>
        </p:spPr>
      </p:pic>
      <p:pic>
        <p:nvPicPr>
          <p:cNvPr id="14" name="Picture 13" descr="us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1524000"/>
            <a:ext cx="3352800" cy="1864678"/>
          </a:xfrm>
          <a:prstGeom prst="rect">
            <a:avLst/>
          </a:prstGeom>
        </p:spPr>
      </p:pic>
      <p:pic>
        <p:nvPicPr>
          <p:cNvPr id="16" name="Picture 15" descr="us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3200400"/>
            <a:ext cx="3352800" cy="1864678"/>
          </a:xfrm>
          <a:prstGeom prst="rect">
            <a:avLst/>
          </a:prstGeom>
        </p:spPr>
      </p:pic>
      <p:pic>
        <p:nvPicPr>
          <p:cNvPr id="6" name="Picture 5" descr="ejecti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1600" y="1352690"/>
            <a:ext cx="3200400" cy="3924578"/>
          </a:xfrm>
          <a:prstGeom prst="rect">
            <a:avLst/>
          </a:prstGeom>
        </p:spPr>
      </p:pic>
    </p:spTree>
    <p:extLst>
      <p:ext uri="{BB962C8B-B14F-4D97-AF65-F5344CB8AC3E}">
        <p14:creationId xmlns:p14="http://schemas.microsoft.com/office/powerpoint/2010/main" val="508539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5717969"/>
            <a:ext cx="10972800" cy="1143000"/>
          </a:xfrm>
        </p:spPr>
        <p:txBody>
          <a:bodyPr/>
          <a:lstStyle/>
          <a:p>
            <a:r>
              <a:rPr lang="en-US" dirty="0">
                <a:ln w="0"/>
                <a:effectLst>
                  <a:outerShdw blurRad="38100" dist="19050" dir="2700000" algn="tl" rotWithShape="0">
                    <a:schemeClr val="dk1">
                      <a:alpha val="40000"/>
                    </a:schemeClr>
                  </a:outerShdw>
                </a:effectLst>
              </a:rPr>
              <a:t>Ejection Penalty Time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229599" y="1108411"/>
            <a:ext cx="4067259" cy="4987588"/>
          </a:xfrm>
          <a:prstGeom prst="rect">
            <a:avLst/>
          </a:prstGeom>
        </p:spPr>
      </p:pic>
      <p:sp>
        <p:nvSpPr>
          <p:cNvPr id="8" name="TextBox 7"/>
          <p:cNvSpPr txBox="1"/>
          <p:nvPr/>
        </p:nvSpPr>
        <p:spPr>
          <a:xfrm>
            <a:off x="7848600" y="152400"/>
            <a:ext cx="3702533" cy="646331"/>
          </a:xfrm>
          <a:prstGeom prst="rect">
            <a:avLst/>
          </a:prstGeom>
          <a:noFill/>
        </p:spPr>
        <p:txBody>
          <a:bodyPr wrap="square" rtlCol="0">
            <a:spAutoFit/>
          </a:bodyPr>
          <a:lstStyle/>
          <a:p>
            <a:r>
              <a:rPr lang="en-US" sz="3600" dirty="0">
                <a:solidFill>
                  <a:srgbClr val="C00000"/>
                </a:solidFill>
              </a:rPr>
              <a:t>Player = 3-minutes</a:t>
            </a:r>
          </a:p>
        </p:txBody>
      </p:sp>
      <p:sp>
        <p:nvSpPr>
          <p:cNvPr id="9" name="TextBox 8"/>
          <p:cNvSpPr txBox="1"/>
          <p:nvPr/>
        </p:nvSpPr>
        <p:spPr>
          <a:xfrm>
            <a:off x="7848600" y="762000"/>
            <a:ext cx="3759200" cy="646331"/>
          </a:xfrm>
          <a:prstGeom prst="rect">
            <a:avLst/>
          </a:prstGeom>
          <a:noFill/>
        </p:spPr>
        <p:txBody>
          <a:bodyPr wrap="square" rtlCol="0">
            <a:spAutoFit/>
          </a:bodyPr>
          <a:lstStyle/>
          <a:p>
            <a:r>
              <a:rPr lang="en-US" sz="3600" dirty="0">
                <a:solidFill>
                  <a:srgbClr val="C00000"/>
                </a:solidFill>
              </a:rPr>
              <a:t>Coach = 1-minute</a:t>
            </a:r>
          </a:p>
        </p:txBody>
      </p:sp>
      <p:sp>
        <p:nvSpPr>
          <p:cNvPr id="4" name="Rectangle 3">
            <a:extLst>
              <a:ext uri="{FF2B5EF4-FFF2-40B4-BE49-F238E27FC236}">
                <a16:creationId xmlns="" xmlns:a16="http://schemas.microsoft.com/office/drawing/2014/main" id="{0D75F339-4204-4D4E-9FA3-83B8619CD307}"/>
              </a:ext>
            </a:extLst>
          </p:cNvPr>
          <p:cNvSpPr/>
          <p:nvPr/>
        </p:nvSpPr>
        <p:spPr>
          <a:xfrm>
            <a:off x="5410200" y="6535080"/>
            <a:ext cx="1351652"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5.12.1</a:t>
            </a:r>
          </a:p>
        </p:txBody>
      </p:sp>
      <p:pic>
        <p:nvPicPr>
          <p:cNvPr id="6" name="Picture 5">
            <a:extLst>
              <a:ext uri="{FF2B5EF4-FFF2-40B4-BE49-F238E27FC236}">
                <a16:creationId xmlns="" xmlns:a16="http://schemas.microsoft.com/office/drawing/2014/main" id="{CCBE72DF-48B3-6947-B49A-8052DAE9B1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152400"/>
            <a:ext cx="7248239" cy="5486400"/>
          </a:xfrm>
          <a:prstGeom prst="rect">
            <a:avLst/>
          </a:prstGeom>
        </p:spPr>
      </p:pic>
      <p:pic>
        <p:nvPicPr>
          <p:cNvPr id="11" name="Picture 10">
            <a:extLst>
              <a:ext uri="{FF2B5EF4-FFF2-40B4-BE49-F238E27FC236}">
                <a16:creationId xmlns="" xmlns:a16="http://schemas.microsoft.com/office/drawing/2014/main" id="{3D37182B-AC48-2B43-9B74-D51E58D47A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00" y="76200"/>
            <a:ext cx="7315200" cy="5556583"/>
          </a:xfrm>
          <a:prstGeom prst="rect">
            <a:avLst/>
          </a:prstGeom>
        </p:spPr>
      </p:pic>
    </p:spTree>
    <p:extLst>
      <p:ext uri="{BB962C8B-B14F-4D97-AF65-F5344CB8AC3E}">
        <p14:creationId xmlns:p14="http://schemas.microsoft.com/office/powerpoint/2010/main" val="106686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399" y="461785"/>
            <a:ext cx="4733986" cy="3031681"/>
          </a:xfrm>
          <a:prstGeom prst="rect">
            <a:avLst/>
          </a:prstGeom>
        </p:spPr>
      </p:pic>
      <p:sp>
        <p:nvSpPr>
          <p:cNvPr id="2" name="Title 1"/>
          <p:cNvSpPr txBox="1">
            <a:spLocks/>
          </p:cNvSpPr>
          <p:nvPr/>
        </p:nvSpPr>
        <p:spPr>
          <a:xfrm>
            <a:off x="2971800" y="5905193"/>
            <a:ext cx="6934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Disqualification and Ejection</a:t>
            </a:r>
          </a:p>
        </p:txBody>
      </p:sp>
      <p:sp>
        <p:nvSpPr>
          <p:cNvPr id="3" name="Content Placeholder 2"/>
          <p:cNvSpPr txBox="1">
            <a:spLocks/>
          </p:cNvSpPr>
          <p:nvPr/>
        </p:nvSpPr>
        <p:spPr>
          <a:xfrm>
            <a:off x="228600" y="228600"/>
            <a:ext cx="7010400" cy="2819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Any </a:t>
            </a:r>
            <a:r>
              <a:rPr lang="en-US" dirty="0"/>
              <a:t>player or coach ejected for unsportsmanlike behavior or violent conduct will sit out the next </a:t>
            </a:r>
            <a:r>
              <a:rPr lang="en-US" dirty="0" smtClean="0"/>
              <a:t>game.</a:t>
            </a:r>
            <a:endParaRPr lang="en-US" dirty="0"/>
          </a:p>
        </p:txBody>
      </p:sp>
      <p:sp>
        <p:nvSpPr>
          <p:cNvPr id="6" name="Rectangle 5"/>
          <p:cNvSpPr/>
          <p:nvPr/>
        </p:nvSpPr>
        <p:spPr>
          <a:xfrm rot="19243809">
            <a:off x="7652137" y="1412167"/>
            <a:ext cx="3878039"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GAME REPORT</a:t>
            </a:r>
          </a:p>
        </p:txBody>
      </p:sp>
      <p:sp>
        <p:nvSpPr>
          <p:cNvPr id="10" name="Rectangle 9"/>
          <p:cNvSpPr/>
          <p:nvPr/>
        </p:nvSpPr>
        <p:spPr>
          <a:xfrm>
            <a:off x="5143500" y="6476693"/>
            <a:ext cx="3733800" cy="400110"/>
          </a:xfrm>
          <a:prstGeom prst="rect">
            <a:avLst/>
          </a:prstGeom>
        </p:spPr>
        <p:txBody>
          <a:bodyPr wrap="square">
            <a:spAutoFit/>
          </a:bodyPr>
          <a:lstStyle/>
          <a:p>
            <a:r>
              <a:rPr lang="en-US" sz="2000" dirty="0">
                <a:ln w="0"/>
                <a:effectLst>
                  <a:outerShdw blurRad="38100" dist="19050" dir="2700000" algn="tl" rotWithShape="0">
                    <a:schemeClr val="dk1">
                      <a:alpha val="40000"/>
                    </a:schemeClr>
                  </a:outerShdw>
                </a:effectLst>
              </a:rPr>
              <a:t>Rule 5:12, 7:12</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10" y="3299267"/>
            <a:ext cx="2320758" cy="2286000"/>
          </a:xfrm>
          <a:prstGeom prst="rect">
            <a:avLst/>
          </a:prstGeom>
        </p:spPr>
      </p:pic>
      <p:sp>
        <p:nvSpPr>
          <p:cNvPr id="8" name="Rectangle 7"/>
          <p:cNvSpPr/>
          <p:nvPr/>
        </p:nvSpPr>
        <p:spPr>
          <a:xfrm rot="19243809">
            <a:off x="7656370" y="3987917"/>
            <a:ext cx="3878039"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Ejection Report</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7495143" y="5660391"/>
            <a:ext cx="4360681" cy="369332"/>
          </a:xfrm>
          <a:prstGeom prst="rect">
            <a:avLst/>
          </a:prstGeom>
        </p:spPr>
        <p:txBody>
          <a:bodyPr wrap="none">
            <a:spAutoFit/>
          </a:bodyPr>
          <a:lstStyle/>
          <a:p>
            <a:r>
              <a:rPr lang="en-US" dirty="0"/>
              <a:t>https://</a:t>
            </a:r>
            <a:r>
              <a:rPr lang="en-US" dirty="0" err="1"/>
              <a:t>uhsaa.org</a:t>
            </a:r>
            <a:r>
              <a:rPr lang="en-US" dirty="0"/>
              <a:t>/ejections/</a:t>
            </a:r>
            <a:r>
              <a:rPr lang="en-US" dirty="0" err="1"/>
              <a:t>sportreport.php</a:t>
            </a:r>
            <a:endParaRPr lang="en-US" dirty="0"/>
          </a:p>
        </p:txBody>
      </p:sp>
    </p:spTree>
    <p:extLst>
      <p:ext uri="{BB962C8B-B14F-4D97-AF65-F5344CB8AC3E}">
        <p14:creationId xmlns:p14="http://schemas.microsoft.com/office/powerpoint/2010/main" val="29634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 y="304800"/>
            <a:ext cx="11658600" cy="5139869"/>
          </a:xfrm>
          <a:prstGeom prst="rect">
            <a:avLst/>
          </a:prstGeom>
        </p:spPr>
        <p:txBody>
          <a:bodyPr wrap="square">
            <a:spAutoFit/>
          </a:bodyPr>
          <a:lstStyle/>
          <a:p>
            <a:r>
              <a:rPr lang="en-US" sz="2800" b="1" dirty="0">
                <a:solidFill>
                  <a:prstClr val="black"/>
                </a:solidFill>
              </a:rPr>
              <a:t>Personal Fouls</a:t>
            </a:r>
            <a:r>
              <a:rPr lang="en-US" sz="2800" dirty="0">
                <a:solidFill>
                  <a:prstClr val="black"/>
                </a:solidFill>
              </a:rPr>
              <a:t> </a:t>
            </a:r>
            <a:r>
              <a:rPr lang="en-US" sz="2000" dirty="0">
                <a:solidFill>
                  <a:prstClr val="black"/>
                </a:solidFill>
              </a:rPr>
              <a:t>serious nature. Penalty 1 , 2 or 3 minutes depending on severity and perceived intent.  </a:t>
            </a:r>
            <a:r>
              <a:rPr lang="en-US" sz="2000" b="1" dirty="0">
                <a:solidFill>
                  <a:prstClr val="black"/>
                </a:solidFill>
              </a:rPr>
              <a:t>Rule 5</a:t>
            </a:r>
          </a:p>
          <a:p>
            <a:endParaRPr lang="en-US" sz="2000" dirty="0">
              <a:solidFill>
                <a:prstClr val="black"/>
              </a:solidFill>
            </a:endParaRPr>
          </a:p>
          <a:p>
            <a:r>
              <a:rPr lang="en-US" sz="2800" b="1" dirty="0">
                <a:solidFill>
                  <a:prstClr val="black"/>
                </a:solidFill>
              </a:rPr>
              <a:t>Releasable/Non-Releasable</a:t>
            </a:r>
            <a:r>
              <a:rPr lang="en-US" sz="2000" b="1" dirty="0">
                <a:solidFill>
                  <a:prstClr val="black"/>
                </a:solidFill>
              </a:rPr>
              <a:t> </a:t>
            </a:r>
            <a:r>
              <a:rPr lang="en-US" sz="2000" dirty="0">
                <a:solidFill>
                  <a:prstClr val="black"/>
                </a:solidFill>
              </a:rPr>
              <a:t>released when the offended team scores a goal or full time.  </a:t>
            </a:r>
            <a:r>
              <a:rPr lang="en-US" sz="2000" b="1" dirty="0">
                <a:solidFill>
                  <a:prstClr val="black"/>
                </a:solidFill>
              </a:rPr>
              <a:t>Rule 7:2-b</a:t>
            </a:r>
          </a:p>
          <a:p>
            <a:endParaRPr lang="en-US" sz="2000" b="1" dirty="0">
              <a:solidFill>
                <a:prstClr val="black"/>
              </a:solidFill>
            </a:endParaRPr>
          </a:p>
          <a:p>
            <a:r>
              <a:rPr lang="en-US" sz="2800" b="1" dirty="0">
                <a:solidFill>
                  <a:prstClr val="black"/>
                </a:solidFill>
              </a:rPr>
              <a:t>Technical</a:t>
            </a:r>
            <a:r>
              <a:rPr lang="en-US" sz="2800" dirty="0">
                <a:solidFill>
                  <a:prstClr val="black"/>
                </a:solidFill>
              </a:rPr>
              <a:t> </a:t>
            </a:r>
            <a:r>
              <a:rPr lang="en-US" sz="2000" dirty="0">
                <a:solidFill>
                  <a:prstClr val="black"/>
                </a:solidFill>
              </a:rPr>
              <a:t>less serious nature and include all violations of the rules not  personal or ejection fouls.  30 seconds or awarding of ball to offended team.  </a:t>
            </a:r>
            <a:r>
              <a:rPr lang="en-US" sz="2000" b="1" dirty="0">
                <a:solidFill>
                  <a:prstClr val="black"/>
                </a:solidFill>
              </a:rPr>
              <a:t>Rule 6</a:t>
            </a:r>
          </a:p>
          <a:p>
            <a:endParaRPr lang="en-US" sz="2000" dirty="0">
              <a:solidFill>
                <a:prstClr val="black"/>
              </a:solidFill>
            </a:endParaRPr>
          </a:p>
          <a:p>
            <a:r>
              <a:rPr lang="en-US" sz="2800" b="1" dirty="0">
                <a:solidFill>
                  <a:prstClr val="black"/>
                </a:solidFill>
              </a:rPr>
              <a:t>Live Ball</a:t>
            </a:r>
            <a:r>
              <a:rPr lang="en-US" sz="2800" dirty="0">
                <a:solidFill>
                  <a:prstClr val="black"/>
                </a:solidFill>
              </a:rPr>
              <a:t> </a:t>
            </a:r>
            <a:r>
              <a:rPr lang="en-US" sz="2000" dirty="0">
                <a:solidFill>
                  <a:prstClr val="black"/>
                </a:solidFill>
              </a:rPr>
              <a:t>occur during play.  </a:t>
            </a:r>
          </a:p>
          <a:p>
            <a:endParaRPr lang="en-US" sz="2000" dirty="0">
              <a:solidFill>
                <a:prstClr val="black"/>
              </a:solidFill>
            </a:endParaRPr>
          </a:p>
          <a:p>
            <a:r>
              <a:rPr lang="en-US" sz="2800" b="1" dirty="0">
                <a:solidFill>
                  <a:prstClr val="black"/>
                </a:solidFill>
              </a:rPr>
              <a:t>Dead Ball</a:t>
            </a:r>
            <a:r>
              <a:rPr lang="en-US" sz="2800" dirty="0">
                <a:solidFill>
                  <a:prstClr val="black"/>
                </a:solidFill>
              </a:rPr>
              <a:t> </a:t>
            </a:r>
            <a:r>
              <a:rPr lang="en-US" sz="2000" dirty="0">
                <a:solidFill>
                  <a:prstClr val="black"/>
                </a:solidFill>
              </a:rPr>
              <a:t>occur after a whistle or the action requiring a whistle.   </a:t>
            </a:r>
            <a:r>
              <a:rPr lang="en-US" sz="2000" b="1" dirty="0">
                <a:solidFill>
                  <a:prstClr val="black"/>
                </a:solidFill>
              </a:rPr>
              <a:t>Rule 7:5</a:t>
            </a:r>
          </a:p>
          <a:p>
            <a:endParaRPr lang="en-US" sz="2000" b="1" dirty="0">
              <a:solidFill>
                <a:prstClr val="black"/>
              </a:solidFill>
            </a:endParaRPr>
          </a:p>
          <a:p>
            <a:r>
              <a:rPr lang="en-US" sz="2800" b="1" dirty="0">
                <a:solidFill>
                  <a:prstClr val="black"/>
                </a:solidFill>
              </a:rPr>
              <a:t>Simultaneous</a:t>
            </a:r>
            <a:r>
              <a:rPr lang="en-US" sz="2800" dirty="0">
                <a:solidFill>
                  <a:prstClr val="black"/>
                </a:solidFill>
              </a:rPr>
              <a:t> </a:t>
            </a:r>
            <a:r>
              <a:rPr lang="en-US" sz="2000" dirty="0">
                <a:solidFill>
                  <a:prstClr val="black"/>
                </a:solidFill>
              </a:rPr>
              <a:t>live ball fouls on both teams occurring during the same whistle or dead ball fouls in which sequence cannot be determined.  </a:t>
            </a:r>
            <a:r>
              <a:rPr lang="en-US" sz="2000" b="1" dirty="0">
                <a:solidFill>
                  <a:prstClr val="black"/>
                </a:solidFill>
              </a:rPr>
              <a:t>Rule  7:6</a:t>
            </a:r>
          </a:p>
        </p:txBody>
      </p:sp>
      <p:sp>
        <p:nvSpPr>
          <p:cNvPr id="14" name="Title 1"/>
          <p:cNvSpPr txBox="1">
            <a:spLocks/>
          </p:cNvSpPr>
          <p:nvPr/>
        </p:nvSpPr>
        <p:spPr>
          <a:xfrm>
            <a:off x="3276600" y="6096000"/>
            <a:ext cx="61722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n w="0"/>
                <a:effectLst>
                  <a:outerShdw blurRad="38100" dist="19050" dir="2700000" algn="tl" rotWithShape="0">
                    <a:schemeClr val="dk1">
                      <a:alpha val="40000"/>
                    </a:schemeClr>
                  </a:outerShdw>
                </a:effectLst>
              </a:rPr>
              <a:t>Types of Fouls</a:t>
            </a:r>
          </a:p>
        </p:txBody>
      </p:sp>
    </p:spTree>
    <p:extLst>
      <p:ext uri="{BB962C8B-B14F-4D97-AF65-F5344CB8AC3E}">
        <p14:creationId xmlns:p14="http://schemas.microsoft.com/office/powerpoint/2010/main" val="2905145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114800" y="1650982"/>
            <a:ext cx="8077200" cy="2997064"/>
          </a:xfrm>
        </p:spPr>
        <p:txBody>
          <a:bodyPr>
            <a:normAutofit/>
          </a:bodyPr>
          <a:lstStyle/>
          <a:p>
            <a:pPr algn="l"/>
            <a:r>
              <a:rPr lang="en-US" sz="6000" b="1" dirty="0" smtClean="0"/>
              <a:t>Thanks! </a:t>
            </a:r>
            <a:endParaRPr lang="en-US" sz="4000" b="1" dirty="0"/>
          </a:p>
        </p:txBody>
      </p:sp>
      <p:sp>
        <p:nvSpPr>
          <p:cNvPr id="15" name="Title 1"/>
          <p:cNvSpPr txBox="1">
            <a:spLocks/>
          </p:cNvSpPr>
          <p:nvPr/>
        </p:nvSpPr>
        <p:spPr>
          <a:xfrm>
            <a:off x="304800" y="3962400"/>
            <a:ext cx="7772400" cy="135545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dirty="0"/>
          </a:p>
        </p:txBody>
      </p:sp>
    </p:spTree>
    <p:extLst>
      <p:ext uri="{BB962C8B-B14F-4D97-AF65-F5344CB8AC3E}">
        <p14:creationId xmlns:p14="http://schemas.microsoft.com/office/powerpoint/2010/main" val="3330955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3600" y="5924550"/>
            <a:ext cx="8273374"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0"/>
                <a:effectLst>
                  <a:outerShdw blurRad="38100" dist="19050" dir="2700000" algn="tl" rotWithShape="0">
                    <a:schemeClr val="dk1">
                      <a:alpha val="40000"/>
                    </a:schemeClr>
                  </a:outerShdw>
                </a:effectLst>
              </a:rPr>
              <a:t>Personal Fouls</a:t>
            </a:r>
          </a:p>
        </p:txBody>
      </p:sp>
      <p:sp>
        <p:nvSpPr>
          <p:cNvPr id="8" name="Content Placeholder 4"/>
          <p:cNvSpPr txBox="1">
            <a:spLocks/>
          </p:cNvSpPr>
          <p:nvPr/>
        </p:nvSpPr>
        <p:spPr>
          <a:xfrm>
            <a:off x="304800" y="457200"/>
            <a:ext cx="5715000" cy="5029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Slash</a:t>
            </a:r>
          </a:p>
          <a:p>
            <a:r>
              <a:rPr lang="en-US" sz="2800" dirty="0">
                <a:solidFill>
                  <a:prstClr val="black"/>
                </a:solidFill>
              </a:rPr>
              <a:t>Crosscheck</a:t>
            </a:r>
          </a:p>
          <a:p>
            <a:r>
              <a:rPr lang="en-US" sz="2800" dirty="0">
                <a:solidFill>
                  <a:prstClr val="black"/>
                </a:solidFill>
              </a:rPr>
              <a:t>Tripping</a:t>
            </a:r>
          </a:p>
          <a:p>
            <a:r>
              <a:rPr lang="en-US" sz="2800" dirty="0">
                <a:solidFill>
                  <a:prstClr val="black"/>
                </a:solidFill>
              </a:rPr>
              <a:t>Illegal Body Check</a:t>
            </a:r>
          </a:p>
          <a:p>
            <a:r>
              <a:rPr lang="en-US" sz="2800" dirty="0">
                <a:solidFill>
                  <a:prstClr val="black"/>
                </a:solidFill>
              </a:rPr>
              <a:t>Targeting Head and Neck</a:t>
            </a:r>
          </a:p>
          <a:p>
            <a:r>
              <a:rPr lang="en-US" sz="2800" dirty="0">
                <a:solidFill>
                  <a:prstClr val="black"/>
                </a:solidFill>
              </a:rPr>
              <a:t>Unnecessary Roughness</a:t>
            </a:r>
          </a:p>
          <a:p>
            <a:r>
              <a:rPr lang="en-US" sz="2800" dirty="0">
                <a:solidFill>
                  <a:prstClr val="black"/>
                </a:solidFill>
              </a:rPr>
              <a:t>Unsportsmanlike </a:t>
            </a:r>
            <a:r>
              <a:rPr lang="en-US" sz="2800" dirty="0" smtClean="0">
                <a:solidFill>
                  <a:prstClr val="black"/>
                </a:solidFill>
              </a:rPr>
              <a:t>Conduct</a:t>
            </a:r>
          </a:p>
          <a:p>
            <a:r>
              <a:rPr lang="en-US" sz="2800" dirty="0" smtClean="0">
                <a:solidFill>
                  <a:prstClr val="black"/>
                </a:solidFill>
              </a:rPr>
              <a:t>Illegal Equipment/Crosse</a:t>
            </a:r>
          </a:p>
          <a:p>
            <a:r>
              <a:rPr lang="en-US" sz="2800" dirty="0" smtClean="0">
                <a:solidFill>
                  <a:prstClr val="black"/>
                </a:solidFill>
              </a:rPr>
              <a:t>Ejection </a:t>
            </a:r>
            <a:endParaRPr lang="en-US" sz="2800" dirty="0">
              <a:solidFill>
                <a:prstClr val="black"/>
              </a:solidFill>
            </a:endParaRPr>
          </a:p>
        </p:txBody>
      </p:sp>
      <p:sp>
        <p:nvSpPr>
          <p:cNvPr id="5" name="Rectangle 4"/>
          <p:cNvSpPr/>
          <p:nvPr/>
        </p:nvSpPr>
        <p:spPr>
          <a:xfrm>
            <a:off x="5410200" y="1447800"/>
            <a:ext cx="5334000" cy="3046988"/>
          </a:xfrm>
          <a:prstGeom prst="rect">
            <a:avLst/>
          </a:prstGeom>
        </p:spPr>
        <p:txBody>
          <a:bodyPr wrap="square">
            <a:spAutoFit/>
          </a:bodyPr>
          <a:lstStyle/>
          <a:p>
            <a:r>
              <a:rPr lang="en-US" sz="2400" dirty="0"/>
              <a:t>Fouls of a serious nature!</a:t>
            </a:r>
            <a:br>
              <a:rPr lang="en-US" sz="2400" dirty="0"/>
            </a:br>
            <a:endParaRPr lang="en-US" sz="2400" dirty="0"/>
          </a:p>
          <a:p>
            <a:r>
              <a:rPr lang="en-US" sz="2400" dirty="0"/>
              <a:t>Player safety and conduct. Play that is unnecessarily rough, dangerous or unsportsmanlike.</a:t>
            </a:r>
          </a:p>
          <a:p>
            <a:endParaRPr lang="en-US" sz="2400" dirty="0"/>
          </a:p>
          <a:p>
            <a:r>
              <a:rPr lang="en-US" sz="2400" dirty="0"/>
              <a:t>1 to 3 minute suspension from the game, usually at the discretion of the official.</a:t>
            </a:r>
          </a:p>
        </p:txBody>
      </p:sp>
      <p:sp>
        <p:nvSpPr>
          <p:cNvPr id="9" name="Rectangle 8"/>
          <p:cNvSpPr/>
          <p:nvPr/>
        </p:nvSpPr>
        <p:spPr>
          <a:xfrm>
            <a:off x="5486400" y="6475988"/>
            <a:ext cx="1031753"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5:1</a:t>
            </a:r>
          </a:p>
        </p:txBody>
      </p:sp>
    </p:spTree>
    <p:extLst>
      <p:ext uri="{BB962C8B-B14F-4D97-AF65-F5344CB8AC3E}">
        <p14:creationId xmlns:p14="http://schemas.microsoft.com/office/powerpoint/2010/main" val="3533704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152400"/>
            <a:ext cx="5105400" cy="168153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May not use a </a:t>
            </a:r>
            <a:r>
              <a:rPr lang="en-US" sz="2800" dirty="0" err="1" smtClean="0"/>
              <a:t>crosse</a:t>
            </a:r>
            <a:r>
              <a:rPr lang="en-US" sz="2800" dirty="0" smtClean="0"/>
              <a:t> that does not conform to required specs</a:t>
            </a:r>
            <a:endParaRPr lang="en-US" sz="2800" dirty="0"/>
          </a:p>
        </p:txBody>
      </p:sp>
      <p:sp>
        <p:nvSpPr>
          <p:cNvPr id="5" name="Title 3"/>
          <p:cNvSpPr txBox="1">
            <a:spLocks/>
          </p:cNvSpPr>
          <p:nvPr/>
        </p:nvSpPr>
        <p:spPr>
          <a:xfrm>
            <a:off x="3944876" y="5886390"/>
            <a:ext cx="3810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0"/>
                <a:effectLst>
                  <a:outerShdw blurRad="38100" dist="19050" dir="2700000" algn="tl" rotWithShape="0">
                    <a:schemeClr val="dk1">
                      <a:alpha val="40000"/>
                    </a:schemeClr>
                  </a:outerShdw>
                </a:effectLst>
              </a:rPr>
              <a:t>Illegal Crosse</a:t>
            </a:r>
            <a:endParaRPr lang="en-US" dirty="0">
              <a:ln w="0"/>
              <a:effectLst>
                <a:outerShdw blurRad="38100" dist="19050" dir="2700000" algn="tl" rotWithShape="0">
                  <a:schemeClr val="dk1">
                    <a:alpha val="40000"/>
                  </a:schemeClr>
                </a:outerShdw>
              </a:effectLst>
            </a:endParaRPr>
          </a:p>
        </p:txBody>
      </p:sp>
      <p:sp>
        <p:nvSpPr>
          <p:cNvPr id="6" name="Rectangle 5"/>
          <p:cNvSpPr/>
          <p:nvPr/>
        </p:nvSpPr>
        <p:spPr>
          <a:xfrm>
            <a:off x="5334000" y="6457890"/>
            <a:ext cx="1032655" cy="400110"/>
          </a:xfrm>
          <a:prstGeom prst="rect">
            <a:avLst/>
          </a:prstGeom>
        </p:spPr>
        <p:txBody>
          <a:bodyPr wrap="none">
            <a:spAutoFit/>
          </a:bodyPr>
          <a:lstStyle/>
          <a:p>
            <a:r>
              <a:rPr lang="en-US" sz="2000" dirty="0">
                <a:ln w="0"/>
                <a:effectLst>
                  <a:outerShdw blurRad="38100" dist="19050" dir="2700000" algn="tl" rotWithShape="0">
                    <a:schemeClr val="dk1">
                      <a:alpha val="40000"/>
                    </a:schemeClr>
                  </a:outerShdw>
                </a:effectLst>
              </a:rPr>
              <a:t>Rule </a:t>
            </a:r>
            <a:r>
              <a:rPr lang="en-US" sz="2000" dirty="0" smtClean="0">
                <a:ln w="0"/>
                <a:effectLst>
                  <a:outerShdw blurRad="38100" dist="19050" dir="2700000" algn="tl" rotWithShape="0">
                    <a:schemeClr val="dk1">
                      <a:alpha val="40000"/>
                    </a:schemeClr>
                  </a:outerShdw>
                </a:effectLst>
              </a:rPr>
              <a:t>5:5</a:t>
            </a:r>
            <a:endParaRPr lang="en-US" sz="2000" dirty="0">
              <a:ln w="0"/>
              <a:effectLst>
                <a:outerShdw blurRad="38100" dist="19050" dir="2700000" algn="tl" rotWithShape="0">
                  <a:schemeClr val="dk1">
                    <a:alpha val="40000"/>
                  </a:schemeClr>
                </a:outerShdw>
              </a:effectLst>
            </a:endParaRPr>
          </a:p>
        </p:txBody>
      </p:sp>
      <p:sp>
        <p:nvSpPr>
          <p:cNvPr id="7" name="Rectangle 6"/>
          <p:cNvSpPr/>
          <p:nvPr/>
        </p:nvSpPr>
        <p:spPr>
          <a:xfrm>
            <a:off x="1502723" y="4278650"/>
            <a:ext cx="3352800" cy="954107"/>
          </a:xfrm>
          <a:prstGeom prst="rect">
            <a:avLst/>
          </a:prstGeom>
        </p:spPr>
        <p:txBody>
          <a:bodyPr wrap="square">
            <a:spAutoFit/>
          </a:bodyPr>
          <a:lstStyle/>
          <a:p>
            <a:pPr algn="ctr"/>
            <a:r>
              <a:rPr lang="en-US" sz="2800" b="1" dirty="0" smtClean="0">
                <a:solidFill>
                  <a:srgbClr val="C00000"/>
                </a:solidFill>
              </a:rPr>
              <a:t>Two-minute NR and </a:t>
            </a:r>
            <a:r>
              <a:rPr lang="en-US" sz="2800" b="1" u="sng" dirty="0" smtClean="0">
                <a:solidFill>
                  <a:srgbClr val="C00000"/>
                </a:solidFill>
              </a:rPr>
              <a:t>can</a:t>
            </a:r>
            <a:r>
              <a:rPr lang="en-US" sz="2800" b="1" dirty="0" smtClean="0">
                <a:solidFill>
                  <a:srgbClr val="C00000"/>
                </a:solidFill>
              </a:rPr>
              <a:t> be fixed</a:t>
            </a:r>
            <a:endParaRPr lang="en-US" sz="2800" b="1" dirty="0">
              <a:solidFill>
                <a:srgbClr val="C00000"/>
              </a:solidFill>
            </a:endParaRPr>
          </a:p>
        </p:txBody>
      </p:sp>
      <p:pic>
        <p:nvPicPr>
          <p:cNvPr id="10" name="Google Shape;304;p18" descr="deep-pocket.png"/>
          <p:cNvPicPr preferRelativeResize="0"/>
          <p:nvPr/>
        </p:nvPicPr>
        <p:blipFill rotWithShape="1">
          <a:blip r:embed="rId3">
            <a:alphaModFix/>
          </a:blip>
          <a:srcRect/>
          <a:stretch/>
        </p:blipFill>
        <p:spPr>
          <a:xfrm>
            <a:off x="-34145" y="763309"/>
            <a:ext cx="6400800" cy="3817125"/>
          </a:xfrm>
          <a:prstGeom prst="rect">
            <a:avLst/>
          </a:prstGeom>
          <a:noFill/>
          <a:ln>
            <a:noFill/>
          </a:ln>
        </p:spPr>
      </p:pic>
      <p:pic>
        <p:nvPicPr>
          <p:cNvPr id="11" name="Google Shape;299;p18"/>
          <p:cNvPicPr preferRelativeResize="0"/>
          <p:nvPr/>
        </p:nvPicPr>
        <p:blipFill rotWithShape="1">
          <a:blip r:embed="rId4">
            <a:alphaModFix/>
          </a:blip>
          <a:srcRect/>
          <a:stretch/>
        </p:blipFill>
        <p:spPr>
          <a:xfrm>
            <a:off x="5562600" y="-295055"/>
            <a:ext cx="6604821" cy="5933855"/>
          </a:xfrm>
          <a:prstGeom prst="rect">
            <a:avLst/>
          </a:prstGeom>
          <a:noFill/>
          <a:ln>
            <a:noFill/>
          </a:ln>
        </p:spPr>
      </p:pic>
    </p:spTree>
    <p:extLst>
      <p:ext uri="{BB962C8B-B14F-4D97-AF65-F5344CB8AC3E}">
        <p14:creationId xmlns:p14="http://schemas.microsoft.com/office/powerpoint/2010/main" val="9262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2362200" y="5697391"/>
            <a:ext cx="7086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a:ln w="0"/>
                <a:effectLst>
                  <a:outerShdw blurRad="38100" dist="19050" dir="2700000" algn="tl" rotWithShape="0">
                    <a:schemeClr val="dk1">
                      <a:alpha val="40000"/>
                    </a:schemeClr>
                  </a:outerShdw>
                </a:effectLst>
              </a:rPr>
              <a:t>Crosse Requirements</a:t>
            </a:r>
            <a:endParaRPr>
              <a:ln w="0"/>
              <a:effectLst>
                <a:outerShdw blurRad="38100" dist="19050" dir="2700000" algn="tl" rotWithShape="0">
                  <a:schemeClr val="dk1">
                    <a:alpha val="40000"/>
                  </a:schemeClr>
                </a:outerShdw>
              </a:effectLst>
            </a:endParaRPr>
          </a:p>
        </p:txBody>
      </p:sp>
      <p:sp>
        <p:nvSpPr>
          <p:cNvPr id="177" name="Google Shape;177;p7"/>
          <p:cNvSpPr/>
          <p:nvPr/>
        </p:nvSpPr>
        <p:spPr>
          <a:xfrm>
            <a:off x="5338146" y="6455390"/>
            <a:ext cx="11347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ln w="0"/>
                <a:effectLst>
                  <a:outerShdw blurRad="38100" dist="19050" dir="2700000" algn="tl" rotWithShape="0">
                    <a:schemeClr val="dk1">
                      <a:alpha val="40000"/>
                    </a:schemeClr>
                  </a:outerShdw>
                </a:effectLst>
                <a:latin typeface="Calibri"/>
                <a:ea typeface="Calibri"/>
                <a:cs typeface="Calibri"/>
                <a:sym typeface="Calibri"/>
              </a:rPr>
              <a:t>Rule 1:6-8</a:t>
            </a:r>
            <a:endParaRPr>
              <a:ln w="0"/>
              <a:effectLst>
                <a:outerShdw blurRad="38100" dist="19050" dir="2700000" algn="tl" rotWithShape="0">
                  <a:schemeClr val="dk1">
                    <a:alpha val="40000"/>
                  </a:schemeClr>
                </a:outerShdw>
              </a:effectLst>
            </a:endParaRPr>
          </a:p>
        </p:txBody>
      </p:sp>
      <p:pic>
        <p:nvPicPr>
          <p:cNvPr id="178" name="Google Shape;178;p7"/>
          <p:cNvPicPr preferRelativeResize="0"/>
          <p:nvPr/>
        </p:nvPicPr>
        <p:blipFill rotWithShape="1">
          <a:blip r:embed="rId3">
            <a:alphaModFix/>
          </a:blip>
          <a:srcRect/>
          <a:stretch/>
        </p:blipFill>
        <p:spPr>
          <a:xfrm rot="-4497278">
            <a:off x="8310249" y="1915795"/>
            <a:ext cx="5226787" cy="1780778"/>
          </a:xfrm>
          <a:prstGeom prst="rect">
            <a:avLst/>
          </a:prstGeom>
          <a:noFill/>
          <a:ln>
            <a:noFill/>
          </a:ln>
        </p:spPr>
      </p:pic>
      <p:pic>
        <p:nvPicPr>
          <p:cNvPr id="179" name="Google Shape;179;p7" descr="crossedark.png"/>
          <p:cNvPicPr preferRelativeResize="0"/>
          <p:nvPr/>
        </p:nvPicPr>
        <p:blipFill rotWithShape="1">
          <a:blip r:embed="rId4">
            <a:alphaModFix/>
          </a:blip>
          <a:srcRect/>
          <a:stretch/>
        </p:blipFill>
        <p:spPr>
          <a:xfrm rot="-159905">
            <a:off x="9302430" y="104825"/>
            <a:ext cx="1359652" cy="5520513"/>
          </a:xfrm>
          <a:prstGeom prst="rect">
            <a:avLst/>
          </a:prstGeom>
          <a:noFill/>
          <a:ln>
            <a:noFill/>
          </a:ln>
        </p:spPr>
      </p:pic>
      <p:sp>
        <p:nvSpPr>
          <p:cNvPr id="180" name="Google Shape;180;p7"/>
          <p:cNvSpPr/>
          <p:nvPr/>
        </p:nvSpPr>
        <p:spPr>
          <a:xfrm>
            <a:off x="228600" y="457200"/>
            <a:ext cx="8001000"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Wood, laminated wood or synthetic.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Hollow handles must have manufactured plug. </a:t>
            </a:r>
            <a:br>
              <a:rPr lang="en-US" sz="2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Length:   40” to 42”  </a:t>
            </a:r>
            <a:r>
              <a:rPr lang="en-US" sz="3600" b="1">
                <a:solidFill>
                  <a:schemeClr val="dk1"/>
                </a:solidFill>
                <a:latin typeface="Calibri"/>
                <a:ea typeface="Calibri"/>
                <a:cs typeface="Calibri"/>
                <a:sym typeface="Calibri"/>
              </a:rPr>
              <a:t>OR</a:t>
            </a:r>
            <a:r>
              <a:rPr lang="en-US" sz="2800">
                <a:solidFill>
                  <a:schemeClr val="dk1"/>
                </a:solidFill>
                <a:latin typeface="Calibri"/>
                <a:ea typeface="Calibri"/>
                <a:cs typeface="Calibri"/>
                <a:sym typeface="Calibri"/>
              </a:rPr>
              <a:t>   52” to 72”</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Handle must be “relatively straight.”</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not &lt; 3.5” in circumference.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Net can be gut, rawhide, linen or synthetic material woven in triangular shape; may not ensnare.</a:t>
            </a:r>
            <a:endParaRPr/>
          </a:p>
          <a:p>
            <a:pPr marL="0" marR="0" lvl="0" indent="0" algn="l" rtl="0">
              <a:spcBef>
                <a:spcPts val="0"/>
              </a:spcBef>
              <a:spcAft>
                <a:spcPts val="0"/>
              </a:spcAft>
              <a:buNone/>
            </a:pPr>
            <a:endParaRPr sz="200">
              <a:solidFill>
                <a:schemeClr val="dk1"/>
              </a:solidFill>
              <a:latin typeface="Calibri"/>
              <a:ea typeface="Calibri"/>
              <a:cs typeface="Calibri"/>
              <a:sym typeface="Calibri"/>
            </a:endParaRPr>
          </a:p>
        </p:txBody>
      </p:sp>
      <p:sp>
        <p:nvSpPr>
          <p:cNvPr id="181" name="Google Shape;181;p7"/>
          <p:cNvSpPr/>
          <p:nvPr/>
        </p:nvSpPr>
        <p:spPr>
          <a:xfrm>
            <a:off x="6019800" y="1905000"/>
            <a:ext cx="3505200"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C00000"/>
                </a:solidFill>
                <a:latin typeface="Calibri"/>
                <a:ea typeface="Calibri"/>
                <a:cs typeface="Calibri"/>
                <a:sym typeface="Calibri"/>
              </a:rPr>
              <a:t>A broken crosse is not a crosse.</a:t>
            </a:r>
            <a:endParaRPr/>
          </a:p>
        </p:txBody>
      </p:sp>
    </p:spTree>
    <p:extLst>
      <p:ext uri="{BB962C8B-B14F-4D97-AF65-F5344CB8AC3E}">
        <p14:creationId xmlns:p14="http://schemas.microsoft.com/office/powerpoint/2010/main" val="201788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8"/>
          <p:cNvPicPr preferRelativeResize="0"/>
          <p:nvPr/>
        </p:nvPicPr>
        <p:blipFill rotWithShape="1">
          <a:blip r:embed="rId3">
            <a:alphaModFix/>
          </a:blip>
          <a:srcRect/>
          <a:stretch/>
        </p:blipFill>
        <p:spPr>
          <a:xfrm>
            <a:off x="1295400" y="257175"/>
            <a:ext cx="4008343" cy="5305425"/>
          </a:xfrm>
          <a:prstGeom prst="rect">
            <a:avLst/>
          </a:prstGeom>
          <a:noFill/>
          <a:ln>
            <a:noFill/>
          </a:ln>
        </p:spPr>
      </p:pic>
      <p:sp>
        <p:nvSpPr>
          <p:cNvPr id="188" name="Google Shape;188;p8"/>
          <p:cNvSpPr txBox="1">
            <a:spLocks noGrp="1"/>
          </p:cNvSpPr>
          <p:nvPr>
            <p:ph type="title"/>
          </p:nvPr>
        </p:nvSpPr>
        <p:spPr>
          <a:xfrm>
            <a:off x="3086100" y="5715000"/>
            <a:ext cx="5562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a:ln w="0"/>
                <a:effectLst>
                  <a:outerShdw blurRad="38100" dist="19050" dir="2700000" algn="tl" rotWithShape="0">
                    <a:schemeClr val="dk1">
                      <a:alpha val="40000"/>
                    </a:schemeClr>
                  </a:outerShdw>
                </a:effectLst>
              </a:rPr>
              <a:t>The Head of the Crosse</a:t>
            </a:r>
            <a:endParaRPr>
              <a:ln w="0"/>
              <a:effectLst>
                <a:outerShdw blurRad="38100" dist="19050" dir="2700000" algn="tl" rotWithShape="0">
                  <a:schemeClr val="dk1">
                    <a:alpha val="40000"/>
                  </a:schemeClr>
                </a:outerShdw>
              </a:effectLst>
            </a:endParaRPr>
          </a:p>
        </p:txBody>
      </p:sp>
      <p:pic>
        <p:nvPicPr>
          <p:cNvPr id="189" name="Google Shape;189;p8"/>
          <p:cNvPicPr preferRelativeResize="0"/>
          <p:nvPr/>
        </p:nvPicPr>
        <p:blipFill rotWithShape="1">
          <a:blip r:embed="rId4">
            <a:alphaModFix/>
          </a:blip>
          <a:srcRect/>
          <a:stretch/>
        </p:blipFill>
        <p:spPr>
          <a:xfrm>
            <a:off x="8382000" y="1600200"/>
            <a:ext cx="2383058" cy="1108094"/>
          </a:xfrm>
          <a:prstGeom prst="rect">
            <a:avLst/>
          </a:prstGeom>
          <a:noFill/>
          <a:ln>
            <a:noFill/>
          </a:ln>
        </p:spPr>
      </p:pic>
      <p:pic>
        <p:nvPicPr>
          <p:cNvPr id="190" name="Google Shape;190;p8"/>
          <p:cNvPicPr preferRelativeResize="0"/>
          <p:nvPr/>
        </p:nvPicPr>
        <p:blipFill rotWithShape="1">
          <a:blip r:embed="rId5">
            <a:alphaModFix/>
          </a:blip>
          <a:srcRect/>
          <a:stretch/>
        </p:blipFill>
        <p:spPr>
          <a:xfrm rot="996078">
            <a:off x="7562793" y="134205"/>
            <a:ext cx="2228741" cy="1524928"/>
          </a:xfrm>
          <a:prstGeom prst="rect">
            <a:avLst/>
          </a:prstGeom>
          <a:noFill/>
          <a:ln>
            <a:noFill/>
          </a:ln>
        </p:spPr>
      </p:pic>
      <p:sp>
        <p:nvSpPr>
          <p:cNvPr id="191" name="Google Shape;191;p8"/>
          <p:cNvSpPr/>
          <p:nvPr/>
        </p:nvSpPr>
        <p:spPr>
          <a:xfrm>
            <a:off x="5029200" y="485775"/>
            <a:ext cx="1219200" cy="457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024" y="54244"/>
                </a:moveTo>
                <a:lnTo>
                  <a:pt x="-107014" y="39767"/>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Scoop</a:t>
            </a:r>
            <a:endParaRPr/>
          </a:p>
        </p:txBody>
      </p:sp>
      <p:sp>
        <p:nvSpPr>
          <p:cNvPr id="192" name="Google Shape;192;p8"/>
          <p:cNvSpPr/>
          <p:nvPr/>
        </p:nvSpPr>
        <p:spPr>
          <a:xfrm>
            <a:off x="5410200" y="16287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024" y="54244"/>
                </a:moveTo>
                <a:lnTo>
                  <a:pt x="-173980" y="-26368"/>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Shooting</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Strings</a:t>
            </a:r>
            <a:endParaRPr/>
          </a:p>
        </p:txBody>
      </p:sp>
      <p:sp>
        <p:nvSpPr>
          <p:cNvPr id="193" name="Google Shape;193;p8"/>
          <p:cNvSpPr/>
          <p:nvPr/>
        </p:nvSpPr>
        <p:spPr>
          <a:xfrm>
            <a:off x="228600" y="44481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1430" y="-1309"/>
                </a:moveTo>
                <a:lnTo>
                  <a:pt x="227518" y="-102692"/>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Throat</a:t>
            </a:r>
            <a:endParaRPr/>
          </a:p>
        </p:txBody>
      </p:sp>
      <p:sp>
        <p:nvSpPr>
          <p:cNvPr id="194" name="Google Shape;194;p8"/>
          <p:cNvSpPr/>
          <p:nvPr/>
        </p:nvSpPr>
        <p:spPr>
          <a:xfrm>
            <a:off x="4267200" y="42957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87" y="52897"/>
                </a:moveTo>
                <a:lnTo>
                  <a:pt x="-60574" y="-37644"/>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Neck</a:t>
            </a:r>
            <a:endParaRPr dirty="0"/>
          </a:p>
        </p:txBody>
      </p:sp>
      <p:sp>
        <p:nvSpPr>
          <p:cNvPr id="195" name="Google Shape;195;p8"/>
          <p:cNvSpPr/>
          <p:nvPr/>
        </p:nvSpPr>
        <p:spPr>
          <a:xfrm>
            <a:off x="4800600" y="28479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87" y="52897"/>
                </a:moveTo>
                <a:lnTo>
                  <a:pt x="-139837" y="149369"/>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Ball Stop</a:t>
            </a:r>
            <a:endParaRPr/>
          </a:p>
        </p:txBody>
      </p:sp>
      <p:sp>
        <p:nvSpPr>
          <p:cNvPr id="196" name="Google Shape;196;p8"/>
          <p:cNvSpPr/>
          <p:nvPr/>
        </p:nvSpPr>
        <p:spPr>
          <a:xfrm>
            <a:off x="228600" y="17811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878" y="61028"/>
                </a:moveTo>
                <a:lnTo>
                  <a:pt x="225994" y="152080"/>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Sidewall</a:t>
            </a:r>
            <a:endParaRPr/>
          </a:p>
        </p:txBody>
      </p:sp>
      <p:sp>
        <p:nvSpPr>
          <p:cNvPr id="197" name="Google Shape;197;p8"/>
          <p:cNvSpPr/>
          <p:nvPr/>
        </p:nvSpPr>
        <p:spPr>
          <a:xfrm>
            <a:off x="381000" y="29241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878" y="61028"/>
                </a:moveTo>
                <a:lnTo>
                  <a:pt x="276295" y="-34933"/>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Mesh</a:t>
            </a:r>
            <a:endParaRPr/>
          </a:p>
        </p:txBody>
      </p:sp>
      <p:sp>
        <p:nvSpPr>
          <p:cNvPr id="198" name="Google Shape;198;p8"/>
          <p:cNvSpPr/>
          <p:nvPr/>
        </p:nvSpPr>
        <p:spPr>
          <a:xfrm>
            <a:off x="7391400" y="3962400"/>
            <a:ext cx="358309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515151"/>
                </a:solidFill>
                <a:latin typeface="Calibri"/>
                <a:ea typeface="Calibri"/>
                <a:cs typeface="Calibri"/>
                <a:sym typeface="Calibri"/>
              </a:rPr>
              <a:t>Not Required</a:t>
            </a:r>
            <a:endParaRPr/>
          </a:p>
        </p:txBody>
      </p:sp>
      <p:sp>
        <p:nvSpPr>
          <p:cNvPr id="199" name="Google Shape;199;p8"/>
          <p:cNvSpPr/>
          <p:nvPr/>
        </p:nvSpPr>
        <p:spPr>
          <a:xfrm>
            <a:off x="8153400" y="4648200"/>
            <a:ext cx="182614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C00000"/>
                </a:solidFill>
                <a:latin typeface="Calibri"/>
                <a:ea typeface="Calibri"/>
                <a:cs typeface="Calibri"/>
                <a:sym typeface="Calibri"/>
              </a:rPr>
              <a:t>Only 1</a:t>
            </a:r>
            <a:endParaRPr/>
          </a:p>
        </p:txBody>
      </p:sp>
      <p:sp>
        <p:nvSpPr>
          <p:cNvPr id="200" name="Google Shape;200;p8"/>
          <p:cNvSpPr/>
          <p:nvPr/>
        </p:nvSpPr>
        <p:spPr>
          <a:xfrm>
            <a:off x="5867400" y="3000375"/>
            <a:ext cx="61722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Maximum of 2 inches in length, </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1½ inches in width and ¼-inch in thickness. </a:t>
            </a:r>
            <a:endParaRPr/>
          </a:p>
        </p:txBody>
      </p:sp>
      <p:sp>
        <p:nvSpPr>
          <p:cNvPr id="201" name="Google Shape;201;p8"/>
          <p:cNvSpPr/>
          <p:nvPr/>
        </p:nvSpPr>
        <p:spPr>
          <a:xfrm>
            <a:off x="5018666" y="6436548"/>
            <a:ext cx="12402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ln w="0"/>
                <a:effectLst>
                  <a:outerShdw blurRad="38100" dist="19050" dir="2700000" algn="tl" rotWithShape="0">
                    <a:schemeClr val="dk1">
                      <a:alpha val="40000"/>
                    </a:schemeClr>
                  </a:outerShdw>
                </a:effectLst>
                <a:latin typeface="Calibri"/>
                <a:ea typeface="Calibri"/>
                <a:cs typeface="Calibri"/>
                <a:sym typeface="Calibri"/>
              </a:rPr>
              <a:t>Rule 1:6-8</a:t>
            </a:r>
            <a:endParaRPr dirty="0">
              <a:ln w="0"/>
              <a:effectLst>
                <a:outerShdw blurRad="38100" dist="19050" dir="2700000" algn="tl" rotWithShape="0">
                  <a:schemeClr val="dk1">
                    <a:alpha val="40000"/>
                  </a:schemeClr>
                </a:outerShdw>
              </a:effectLst>
            </a:endParaRPr>
          </a:p>
        </p:txBody>
      </p:sp>
      <p:sp>
        <p:nvSpPr>
          <p:cNvPr id="2" name="Rectangle 1"/>
          <p:cNvSpPr/>
          <p:nvPr/>
        </p:nvSpPr>
        <p:spPr>
          <a:xfrm>
            <a:off x="228600" y="4981575"/>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267200" y="4826206"/>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1000" y="3476254"/>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2343150"/>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800600" y="3420218"/>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V="1">
            <a:off x="5410200" y="2209800"/>
            <a:ext cx="1219200" cy="2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29200" y="828675"/>
            <a:ext cx="1219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895600" y="5687291"/>
            <a:ext cx="6400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3959"/>
              <a:buFont typeface="Calibri"/>
              <a:buNone/>
            </a:pPr>
            <a:r>
              <a:rPr lang="en-US" sz="3959">
                <a:ln w="0"/>
                <a:effectLst>
                  <a:outerShdw blurRad="38100" dist="19050" dir="2700000" algn="tl" rotWithShape="0">
                    <a:schemeClr val="dk1">
                      <a:alpha val="40000"/>
                    </a:schemeClr>
                  </a:outerShdw>
                </a:effectLst>
              </a:rPr>
              <a:t>Shooting Strings &amp; Sidewalls</a:t>
            </a:r>
            <a:endParaRPr>
              <a:ln w="0"/>
              <a:effectLst>
                <a:outerShdw blurRad="38100" dist="19050" dir="2700000" algn="tl" rotWithShape="0">
                  <a:schemeClr val="dk1">
                    <a:alpha val="40000"/>
                  </a:schemeClr>
                </a:outerShdw>
              </a:effectLst>
            </a:endParaRPr>
          </a:p>
        </p:txBody>
      </p:sp>
      <p:sp>
        <p:nvSpPr>
          <p:cNvPr id="208" name="Google Shape;208;p9"/>
          <p:cNvSpPr txBox="1">
            <a:spLocks noGrp="1"/>
          </p:cNvSpPr>
          <p:nvPr>
            <p:ph type="body" idx="1"/>
          </p:nvPr>
        </p:nvSpPr>
        <p:spPr>
          <a:xfrm>
            <a:off x="228600" y="1570037"/>
            <a:ext cx="5181600" cy="25447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a:t>Shooting strings must be located within 4” inches of the top of the crosse. </a:t>
            </a:r>
            <a:br>
              <a:rPr lang="en-US" sz="2800"/>
            </a:br>
            <a:endParaRPr sz="1600"/>
          </a:p>
          <a:p>
            <a:pPr marL="0" lvl="0" indent="0" algn="l" rtl="0">
              <a:lnSpc>
                <a:spcPct val="90000"/>
              </a:lnSpc>
              <a:spcBef>
                <a:spcPts val="560"/>
              </a:spcBef>
              <a:spcAft>
                <a:spcPts val="0"/>
              </a:spcAft>
              <a:buClr>
                <a:schemeClr val="dk1"/>
              </a:buClr>
              <a:buSzPts val="2800"/>
              <a:buNone/>
            </a:pPr>
            <a:r>
              <a:rPr lang="en-US" sz="2800"/>
              <a:t>No more than one side wall string on each side is allowed.</a:t>
            </a:r>
            <a:endParaRPr/>
          </a:p>
        </p:txBody>
      </p:sp>
      <p:sp>
        <p:nvSpPr>
          <p:cNvPr id="209" name="Google Shape;209;p9"/>
          <p:cNvSpPr/>
          <p:nvPr/>
        </p:nvSpPr>
        <p:spPr>
          <a:xfrm>
            <a:off x="5334000" y="6520111"/>
            <a:ext cx="12501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ln w="0"/>
                <a:effectLst>
                  <a:outerShdw blurRad="38100" dist="19050" dir="2700000" algn="tl" rotWithShape="0">
                    <a:schemeClr val="dk1">
                      <a:alpha val="40000"/>
                    </a:schemeClr>
                  </a:outerShdw>
                </a:effectLst>
                <a:latin typeface="Calibri"/>
                <a:ea typeface="Calibri"/>
                <a:cs typeface="Calibri"/>
                <a:sym typeface="Calibri"/>
              </a:rPr>
              <a:t>Rule 1-7-3</a:t>
            </a:r>
            <a:endParaRPr>
              <a:ln w="0"/>
              <a:effectLst>
                <a:outerShdw blurRad="38100" dist="19050" dir="2700000" algn="tl" rotWithShape="0">
                  <a:schemeClr val="dk1">
                    <a:alpha val="40000"/>
                  </a:schemeClr>
                </a:outerShdw>
              </a:effectLst>
            </a:endParaRPr>
          </a:p>
        </p:txBody>
      </p:sp>
      <p:pic>
        <p:nvPicPr>
          <p:cNvPr id="210" name="Google Shape;210;p9"/>
          <p:cNvPicPr preferRelativeResize="0"/>
          <p:nvPr/>
        </p:nvPicPr>
        <p:blipFill rotWithShape="1">
          <a:blip r:embed="rId3">
            <a:alphaModFix/>
          </a:blip>
          <a:srcRect/>
          <a:stretch/>
        </p:blipFill>
        <p:spPr>
          <a:xfrm>
            <a:off x="4876800" y="122361"/>
            <a:ext cx="7550009" cy="5364039"/>
          </a:xfrm>
          <a:prstGeom prst="rect">
            <a:avLst/>
          </a:prstGeom>
          <a:noFill/>
          <a:ln>
            <a:noFill/>
          </a:ln>
        </p:spPr>
      </p:pic>
      <p:sp>
        <p:nvSpPr>
          <p:cNvPr id="211" name="Google Shape;211;p9"/>
          <p:cNvSpPr/>
          <p:nvPr/>
        </p:nvSpPr>
        <p:spPr>
          <a:xfrm>
            <a:off x="16042" y="4419600"/>
            <a:ext cx="5181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2-minute NR</a:t>
            </a:r>
            <a:endParaRPr/>
          </a:p>
        </p:txBody>
      </p:sp>
    </p:spTree>
    <p:extLst>
      <p:ext uri="{BB962C8B-B14F-4D97-AF65-F5344CB8AC3E}">
        <p14:creationId xmlns:p14="http://schemas.microsoft.com/office/powerpoint/2010/main" val="89862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17241</TotalTime>
  <Words>2075</Words>
  <Application>Microsoft Macintosh PowerPoint</Application>
  <PresentationFormat>Widescreen</PresentationFormat>
  <Paragraphs>399</Paragraphs>
  <Slides>40</Slides>
  <Notes>36</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Aharoni</vt:lpstr>
      <vt:lpstr>Calibri</vt:lpstr>
      <vt:lpstr>Calibri Light</vt:lpstr>
      <vt:lpstr>Franklin Gothic Heavy</vt:lpstr>
      <vt:lpstr>Arial</vt:lpstr>
      <vt:lpstr>Office Theme</vt:lpstr>
      <vt:lpstr>Custom Design</vt:lpstr>
      <vt:lpstr> Personal Fouls  2021 NFHS Boys Lacrosse Rules</vt:lpstr>
      <vt:lpstr>PowerPoint Presentation</vt:lpstr>
      <vt:lpstr>PowerPoint Presentation</vt:lpstr>
      <vt:lpstr>PowerPoint Presentation</vt:lpstr>
      <vt:lpstr>PowerPoint Presentation</vt:lpstr>
      <vt:lpstr>PowerPoint Presentation</vt:lpstr>
      <vt:lpstr>Crosse Requirements</vt:lpstr>
      <vt:lpstr>The Head of the Crosse</vt:lpstr>
      <vt:lpstr>Shooting Strings &amp; Sidewalls</vt:lpstr>
      <vt:lpstr>Illegal Equipment</vt:lpstr>
      <vt:lpstr>Illegal Equipment + Illegal Crosse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Ejection Penalty Time</vt:lpstr>
      <vt:lpstr>PowerPoint Presentation</vt:lpstr>
      <vt:lpstr>Thanks! </vt:lpstr>
    </vt:vector>
  </TitlesOfParts>
  <Company>Toshiba</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Counts and Stalling 2013 NFHS Boys Lacrosse Rules</dc:title>
  <dc:creator>GNH</dc:creator>
  <cp:lastModifiedBy>jeremy Johnson</cp:lastModifiedBy>
  <cp:revision>284</cp:revision>
  <dcterms:created xsi:type="dcterms:W3CDTF">2013-01-21T16:50:45Z</dcterms:created>
  <dcterms:modified xsi:type="dcterms:W3CDTF">2021-03-24T14:32:34Z</dcterms:modified>
</cp:coreProperties>
</file>